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608"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164995723"/>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noRot="1" noChangeAspect="1"/>
          </p:cNvSpPr>
          <p:nvPr>
            <p:ph type="sldImg"/>
          </p:nvPr>
        </p:nvSpPr>
        <p:spPr>
          <a:prstGeom prst="rect">
            <a:avLst/>
          </a:prstGeom>
        </p:spPr>
        <p:txBody>
          <a:bodyPr/>
          <a:lstStyle/>
          <a:p>
            <a:endParaRPr/>
          </a:p>
        </p:txBody>
      </p:sp>
      <p:sp>
        <p:nvSpPr>
          <p:cNvPr id="123" name="Shape 123"/>
          <p:cNvSpPr>
            <a:spLocks noGrp="1"/>
          </p:cNvSpPr>
          <p:nvPr>
            <p:ph type="body" sz="quarter" idx="1"/>
          </p:nvPr>
        </p:nvSpPr>
        <p:spPr>
          <a:prstGeom prst="rect">
            <a:avLst/>
          </a:prstGeom>
        </p:spPr>
        <p:txBody>
          <a:bodyPr/>
          <a:lstStyle/>
          <a:p>
            <a:pPr>
              <a:defRPr sz="1600" u="sng">
                <a:latin typeface="Arial"/>
                <a:ea typeface="Arial"/>
                <a:cs typeface="Arial"/>
                <a:sym typeface="Arial"/>
              </a:defRPr>
            </a:pPr>
            <a:r>
              <a:t>Praise and honor to God in leadership - in every aspect of our walk in Christ is crucial!</a:t>
            </a:r>
          </a:p>
          <a:p>
            <a:pPr>
              <a:defRPr sz="1600" u="sng">
                <a:latin typeface="Arial"/>
                <a:ea typeface="Arial"/>
                <a:cs typeface="Arial"/>
                <a:sym typeface="Arial"/>
              </a:defRPr>
            </a:pPr>
            <a:r>
              <a:t>How we serve through grace and humility in the Eternal Glory is all important!</a:t>
            </a:r>
          </a:p>
          <a:p>
            <a:pPr>
              <a:defRPr sz="1600">
                <a:latin typeface="Arial"/>
                <a:ea typeface="Arial"/>
                <a:cs typeface="Arial"/>
                <a:sym typeface="Arial"/>
              </a:defRPr>
            </a:pPr>
            <a:r>
              <a:t>   Passing on the torch of the gospel of Christ is vital! Faith in Christ is first heard in the heart and mind, then accepted, and then acted upon. Why receive it or accept it? At first, It is so often believed because of the person who taught us. The word of God has the power to change us, yet God uses human vessels, us, to share that word with others.</a:t>
            </a:r>
          </a:p>
          <a:p>
            <a:pPr>
              <a:defRPr sz="1600">
                <a:latin typeface="Arial"/>
                <a:ea typeface="Arial"/>
                <a:cs typeface="Arial"/>
                <a:sym typeface="Arial"/>
              </a:defRPr>
            </a:pPr>
            <a:r>
              <a:t>   We are all servants of God and we minister through God’s grace and humility that is enveloped in the Eternal Glory - the Godhead, Diety, Who is Glory and Eternal!</a:t>
            </a:r>
          </a:p>
          <a:p>
            <a:pPr>
              <a:defRPr sz="1600">
                <a:latin typeface="Arial"/>
                <a:ea typeface="Arial"/>
                <a:cs typeface="Arial"/>
                <a:sym typeface="Arial"/>
              </a:defRPr>
            </a:pPr>
            <a:r>
              <a:t>   The directive is to pass the glory of Jesus Christ to other souls who will continue the process. We seek faithful men and women who will teach and lead others to the Lord Jesus Christ.</a:t>
            </a:r>
          </a:p>
          <a:p>
            <a:pPr>
              <a:defRPr sz="1600">
                <a:latin typeface="Arial"/>
                <a:ea typeface="Arial"/>
                <a:cs typeface="Arial"/>
                <a:sym typeface="Arial"/>
              </a:defRPr>
            </a:pPr>
            <a:r>
              <a:t>   Like the apostle Paul, we endure whatever comes for the sake of God’s chosen ones that they may obtain salvation as we have in Christ Jesus with eternal glory!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prstGeom prst="rect">
            <a:avLst/>
          </a:prstGeom>
        </p:spPr>
        <p:txBody>
          <a:bodyPr/>
          <a:lstStyle/>
          <a:p>
            <a:endParaRPr/>
          </a:p>
        </p:txBody>
      </p:sp>
      <p:sp>
        <p:nvSpPr>
          <p:cNvPr id="129" name="Shape 129"/>
          <p:cNvSpPr>
            <a:spLocks noGrp="1"/>
          </p:cNvSpPr>
          <p:nvPr>
            <p:ph type="body" sz="quarter" idx="1"/>
          </p:nvPr>
        </p:nvSpPr>
        <p:spPr>
          <a:prstGeom prst="rect">
            <a:avLst/>
          </a:prstGeom>
        </p:spPr>
        <p:txBody>
          <a:bodyPr/>
          <a:lstStyle/>
          <a:p>
            <a:pPr>
              <a:defRPr sz="1600">
                <a:latin typeface="Arial"/>
                <a:ea typeface="Arial"/>
                <a:cs typeface="Arial"/>
                <a:sym typeface="Arial"/>
              </a:defRPr>
            </a:pPr>
            <a:r>
              <a:t>1) 1 Timothy 1:14 - Abundant Grace - NKJV - “Exceedingly;” NASV - “more than;” Amplified Bible - </a:t>
            </a:r>
            <a:r>
              <a:rPr i="1"/>
              <a:t>“The grace of our Lord [His amazing, unmerited favor and blessing] flowed out in superabundance [for me, together] with the faith and love which are [realized] in Christ Jesus.”</a:t>
            </a:r>
          </a:p>
          <a:p>
            <a:pPr>
              <a:defRPr sz="1600">
                <a:latin typeface="Arial"/>
                <a:ea typeface="Arial"/>
                <a:cs typeface="Arial"/>
                <a:sym typeface="Arial"/>
              </a:defRPr>
            </a:pPr>
            <a:r>
              <a:t>2) 1 Timothy 4:9,10 - Throughout Paul’s writing to Timothy he seems to underline certain promises calling them a “faithful saying” or “trustworthy statement.” </a:t>
            </a:r>
          </a:p>
          <a:p>
            <a:pPr>
              <a:defRPr sz="1600">
                <a:latin typeface="Arial"/>
                <a:ea typeface="Arial"/>
                <a:cs typeface="Arial"/>
                <a:sym typeface="Arial"/>
              </a:defRPr>
            </a:pPr>
            <a:r>
              <a:t>   Here is the reason we labor and even could suffer reproach — We trust in the Living God - Who is the Savior of </a:t>
            </a:r>
            <a:r>
              <a:rPr u="sng"/>
              <a:t>all men</a:t>
            </a:r>
            <a:r>
              <a:t> especially of those who believe!</a:t>
            </a:r>
          </a:p>
          <a:p>
            <a:pPr>
              <a:defRPr sz="1600">
                <a:latin typeface="Arial"/>
                <a:ea typeface="Arial"/>
                <a:cs typeface="Arial"/>
                <a:sym typeface="Arial"/>
              </a:defRPr>
            </a:pPr>
            <a:r>
              <a:t>*I believe a church will grow and leadership will develop when God’s grace is preached like it was expounded upon in the New Testament. Practically every New Testament letter begins with God’s grace as a blessing to those receiving the letter.</a:t>
            </a:r>
            <a:endParaRPr i="1"/>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prstGeom prst="rect">
            <a:avLst/>
          </a:prstGeom>
        </p:spPr>
        <p:txBody>
          <a:bodyPr/>
          <a:lstStyle/>
          <a:p>
            <a:endParaRPr/>
          </a:p>
        </p:txBody>
      </p:sp>
      <p:sp>
        <p:nvSpPr>
          <p:cNvPr id="135" name="Shape 135"/>
          <p:cNvSpPr>
            <a:spLocks noGrp="1"/>
          </p:cNvSpPr>
          <p:nvPr>
            <p:ph type="body" sz="quarter" idx="1"/>
          </p:nvPr>
        </p:nvSpPr>
        <p:spPr>
          <a:prstGeom prst="rect">
            <a:avLst/>
          </a:prstGeom>
        </p:spPr>
        <p:txBody>
          <a:bodyPr/>
          <a:lstStyle/>
          <a:p>
            <a:pPr>
              <a:defRPr sz="1700">
                <a:latin typeface="Arial"/>
                <a:ea typeface="Arial"/>
                <a:cs typeface="Arial"/>
                <a:sym typeface="Arial"/>
              </a:defRPr>
            </a:pPr>
            <a:r>
              <a:t>The apostle Paul understood mercy - He knew his salvation came through God’s love, grace, and kindness. His marching orders were to take that mercy and grace into the world amongst all nations. Christians, leaders and teachers of Christ, go forth in mercy!!</a:t>
            </a:r>
          </a:p>
          <a:p>
            <a:pPr>
              <a:defRPr sz="1700">
                <a:latin typeface="Arial"/>
                <a:ea typeface="Arial"/>
                <a:cs typeface="Arial"/>
                <a:sym typeface="Arial"/>
              </a:defRPr>
            </a:pPr>
            <a:r>
              <a:t>   To lead like Jesus who came not to be served but to serve and give His life a ransom for many is our goal. Paul accents this truth in another faithful saying - he acknowledges that in God’s mercy Jesus Christ showed all longsuffering and thus, presented a pattern (in and through Paul) to those who would come to believe on Him for everlasting life.</a:t>
            </a:r>
          </a:p>
          <a:p>
            <a:pPr>
              <a:defRPr sz="1700">
                <a:latin typeface="Arial"/>
                <a:ea typeface="Arial"/>
                <a:cs typeface="Arial"/>
                <a:sym typeface="Arial"/>
              </a:defRPr>
            </a:pPr>
            <a:r>
              <a:t>   We are then given this magnificent benediction - </a:t>
            </a:r>
            <a:r>
              <a:rPr i="1"/>
              <a:t>“Now to the King eternal, immortal, invisible, to God who alone is wise, be honor and glory forever and ever. Amen!”</a:t>
            </a:r>
          </a:p>
          <a:p>
            <a:pPr>
              <a:defRPr sz="1700" u="sng">
                <a:latin typeface="Arial"/>
                <a:ea typeface="Arial"/>
                <a:cs typeface="Arial"/>
                <a:sym typeface="Arial"/>
              </a:defRPr>
            </a:pPr>
            <a:r>
              <a:t>   Praise and Honor to God in leadership is essential - it is foremost in the minds of all the saved!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noRot="1" noChangeAspect="1"/>
          </p:cNvSpPr>
          <p:nvPr>
            <p:ph type="sldImg"/>
          </p:nvPr>
        </p:nvSpPr>
        <p:spPr>
          <a:prstGeom prst="rect">
            <a:avLst/>
          </a:prstGeom>
        </p:spPr>
        <p:txBody>
          <a:bodyPr/>
          <a:lstStyle/>
          <a:p>
            <a:endParaRPr/>
          </a:p>
        </p:txBody>
      </p:sp>
      <p:sp>
        <p:nvSpPr>
          <p:cNvPr id="141" name="Shape 141"/>
          <p:cNvSpPr>
            <a:spLocks noGrp="1"/>
          </p:cNvSpPr>
          <p:nvPr>
            <p:ph type="body" sz="quarter" idx="1"/>
          </p:nvPr>
        </p:nvSpPr>
        <p:spPr>
          <a:prstGeom prst="rect">
            <a:avLst/>
          </a:prstGeom>
        </p:spPr>
        <p:txBody>
          <a:bodyPr/>
          <a:lstStyle/>
          <a:p>
            <a:pPr>
              <a:defRPr sz="1700">
                <a:latin typeface="Arial"/>
                <a:ea typeface="Arial"/>
                <a:cs typeface="Arial"/>
                <a:sym typeface="Arial"/>
              </a:defRPr>
            </a:pPr>
            <a:r>
              <a:t>Jesus taught how important it is to be humble! Matthew 23:12 and 18:4 make it evident that God knows whether we are humble. We show our humility in the way we treat others even better than we treat ourselves.</a:t>
            </a:r>
          </a:p>
          <a:p>
            <a:pPr>
              <a:defRPr sz="1700">
                <a:latin typeface="Arial"/>
                <a:ea typeface="Arial"/>
                <a:cs typeface="Arial"/>
                <a:sym typeface="Arial"/>
              </a:defRPr>
            </a:pPr>
            <a:r>
              <a:t>   James 4:10 expresses the blessing we will receive from God when we humble ourselves.</a:t>
            </a:r>
          </a:p>
          <a:p>
            <a:pPr>
              <a:defRPr sz="1700">
                <a:latin typeface="Arial"/>
                <a:ea typeface="Arial"/>
                <a:cs typeface="Arial"/>
                <a:sym typeface="Arial"/>
              </a:defRPr>
            </a:pPr>
            <a:r>
              <a:t>   This attribute of lowliness seen in Jesus as He left heaven to come here and live amongst us (Philippians 2) is a matter of mindset. To be in God’s eternal glory we must lower ourselves to being a bondservant in the weakness of our humanity to be exalted in Christ!</a:t>
            </a:r>
          </a:p>
          <a:p>
            <a:pPr>
              <a:defRPr sz="1700">
                <a:latin typeface="Arial"/>
                <a:ea typeface="Arial"/>
                <a:cs typeface="Arial"/>
                <a:sym typeface="Arial"/>
              </a:defRPr>
            </a:pPr>
            <a:r>
              <a:t>   Not only is this important in whatever way we might be over our brethren in some aspect of our service in Christ, so it must be in every part of our walk as followers of Christ!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noRot="1" noChangeAspect="1"/>
          </p:cNvSpPr>
          <p:nvPr>
            <p:ph type="sldImg"/>
          </p:nvPr>
        </p:nvSpPr>
        <p:spPr>
          <a:prstGeom prst="rect">
            <a:avLst/>
          </a:prstGeom>
        </p:spPr>
        <p:txBody>
          <a:bodyPr/>
          <a:lstStyle/>
          <a:p>
            <a:endParaRPr/>
          </a:p>
        </p:txBody>
      </p:sp>
      <p:sp>
        <p:nvSpPr>
          <p:cNvPr id="146" name="Shape 146"/>
          <p:cNvSpPr>
            <a:spLocks noGrp="1"/>
          </p:cNvSpPr>
          <p:nvPr>
            <p:ph type="body" sz="quarter" idx="1"/>
          </p:nvPr>
        </p:nvSpPr>
        <p:spPr>
          <a:prstGeom prst="rect">
            <a:avLst/>
          </a:prstGeom>
        </p:spPr>
        <p:txBody>
          <a:bodyPr/>
          <a:lstStyle/>
          <a:p>
            <a:pPr>
              <a:defRPr sz="1700">
                <a:latin typeface="Arial"/>
                <a:ea typeface="Arial"/>
                <a:cs typeface="Arial"/>
                <a:sym typeface="Arial"/>
              </a:defRPr>
            </a:pPr>
            <a:r>
              <a:t>The path to eternal glory that is in Jesus Christ is to be like Him. There is no greater joy than to be like our Master. When we strive to live as He lived, serve as He served, and show love, mercy and grace as He showed it, then we have fashioned ourselves into His image. We are saying that Christ lives in us through faith and that it is no longer we who live but Christ in us!</a:t>
            </a:r>
          </a:p>
          <a:p>
            <a:pPr>
              <a:defRPr sz="1700">
                <a:latin typeface="Arial"/>
                <a:ea typeface="Arial"/>
                <a:cs typeface="Arial"/>
                <a:sym typeface="Arial"/>
              </a:defRPr>
            </a:pPr>
            <a:endParaRPr/>
          </a:p>
          <a:p>
            <a:pPr>
              <a:defRPr sz="1700">
                <a:latin typeface="Arial"/>
                <a:ea typeface="Arial"/>
                <a:cs typeface="Arial"/>
                <a:sym typeface="Arial"/>
              </a:defRPr>
            </a:pPr>
            <a:r>
              <a:t>   There is no better way to give God praise and honor than to be like His Son. We will be the child of God He wants us to be and we will be servant leaders when the occasion arises.</a:t>
            </a:r>
          </a:p>
          <a:p>
            <a:pPr>
              <a:defRPr sz="1700">
                <a:latin typeface="Arial"/>
                <a:ea typeface="Arial"/>
                <a:cs typeface="Arial"/>
                <a:sym typeface="Arial"/>
              </a:defRPr>
            </a:pPr>
            <a:endParaRPr/>
          </a:p>
          <a:p>
            <a:pPr>
              <a:defRPr sz="1700">
                <a:latin typeface="Arial"/>
                <a:ea typeface="Arial"/>
                <a:cs typeface="Arial"/>
                <a:sym typeface="Arial"/>
              </a:defRPr>
            </a:pPr>
            <a:r>
              <a:t>   The list I have placed before you in this series is not exhaustive, but it is true and right according to His divine will for us. May He bless us to be like His Son!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prstGeom prst="rect">
            <a:avLst/>
          </a:prstGeom>
        </p:spPr>
        <p:txBody>
          <a:bodyPr/>
          <a:lstStyle/>
          <a:p>
            <a:endParaRPr/>
          </a:p>
        </p:txBody>
      </p:sp>
      <p:sp>
        <p:nvSpPr>
          <p:cNvPr id="151" name="Shape 151"/>
          <p:cNvSpPr>
            <a:spLocks noGrp="1"/>
          </p:cNvSpPr>
          <p:nvPr>
            <p:ph type="body" sz="quarter" idx="1"/>
          </p:nvPr>
        </p:nvSpPr>
        <p:spPr>
          <a:prstGeom prst="rect">
            <a:avLst/>
          </a:prstGeom>
        </p:spPr>
        <p:txBody>
          <a:bodyPr/>
          <a:lstStyle/>
          <a:p>
            <a:pPr>
              <a:defRPr sz="1700">
                <a:latin typeface="Arial"/>
                <a:ea typeface="Arial"/>
                <a:cs typeface="Arial"/>
                <a:sym typeface="Arial"/>
              </a:defRPr>
            </a:pPr>
            <a:r>
              <a:t>I want to enter God’s eternal glory, as I know you do as well. </a:t>
            </a:r>
          </a:p>
          <a:p>
            <a:pPr>
              <a:defRPr sz="1700">
                <a:latin typeface="Arial"/>
                <a:ea typeface="Arial"/>
                <a:cs typeface="Arial"/>
                <a:sym typeface="Arial"/>
              </a:defRPr>
            </a:pPr>
            <a:r>
              <a:t>   Endurance is extremely valuable to our efforts in Christ.</a:t>
            </a:r>
          </a:p>
          <a:p>
            <a:pPr>
              <a:defRPr sz="1700">
                <a:latin typeface="Arial"/>
                <a:ea typeface="Arial"/>
                <a:cs typeface="Arial"/>
                <a:sym typeface="Arial"/>
              </a:defRPr>
            </a:pPr>
            <a:r>
              <a:t>   Like Paul, not only should we deal with the struggles of this life, but ever keep in mind that we want our fellow brethren to arrive at the same destination.</a:t>
            </a:r>
          </a:p>
          <a:p>
            <a:pPr>
              <a:defRPr sz="1700">
                <a:latin typeface="Arial"/>
                <a:ea typeface="Arial"/>
                <a:cs typeface="Arial"/>
                <a:sym typeface="Arial"/>
              </a:defRPr>
            </a:pPr>
            <a:r>
              <a:t>   Don’t give up, stay the course, keep reaching out, keep trying, do not quit, - this is about obtaining our salvation and our family in Christ reaching the same goal.</a:t>
            </a:r>
          </a:p>
          <a:p>
            <a:pPr>
              <a:defRPr sz="1700">
                <a:latin typeface="Arial"/>
                <a:ea typeface="Arial"/>
                <a:cs typeface="Arial"/>
                <a:sym typeface="Arial"/>
              </a:defRPr>
            </a:pPr>
            <a:r>
              <a:t>   We call on our Lord to rescue us and to bring safely into His glorious heavenly kingdom!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prstGeom prst="rect">
            <a:avLst/>
          </a:prstGeom>
        </p:spPr>
        <p:txBody>
          <a:bodyPr/>
          <a:lstStyle/>
          <a:p>
            <a:endParaRPr/>
          </a:p>
        </p:txBody>
      </p:sp>
      <p:sp>
        <p:nvSpPr>
          <p:cNvPr id="156" name="Shape 156"/>
          <p:cNvSpPr>
            <a:spLocks noGrp="1"/>
          </p:cNvSpPr>
          <p:nvPr>
            <p:ph type="body" sz="quarter" idx="1"/>
          </p:nvPr>
        </p:nvSpPr>
        <p:spPr>
          <a:prstGeom prst="rect">
            <a:avLst/>
          </a:prstGeom>
        </p:spPr>
        <p:txBody>
          <a:bodyPr/>
          <a:lstStyle/>
          <a:p>
            <a:pPr>
              <a:defRPr sz="1700">
                <a:latin typeface="Arial"/>
                <a:ea typeface="Arial"/>
                <a:cs typeface="Arial"/>
                <a:sym typeface="Arial"/>
              </a:defRPr>
            </a:pPr>
            <a:r>
              <a:t>We invite everyone we meet, even those with us now, to come into God’s eternal glory.</a:t>
            </a:r>
          </a:p>
          <a:p>
            <a:pPr>
              <a:defRPr sz="1700">
                <a:latin typeface="Arial"/>
                <a:ea typeface="Arial"/>
                <a:cs typeface="Arial"/>
                <a:sym typeface="Arial"/>
              </a:defRPr>
            </a:pPr>
            <a:r>
              <a:t>God desires all men to be saved and come to the knowledge of the truth.</a:t>
            </a:r>
          </a:p>
          <a:p>
            <a:pPr>
              <a:defRPr sz="1700">
                <a:latin typeface="Arial"/>
                <a:ea typeface="Arial"/>
                <a:cs typeface="Arial"/>
                <a:sym typeface="Arial"/>
              </a:defRPr>
            </a:pPr>
            <a:r>
              <a:t>There is one God and one Mediator between God and men - the Man Christ Jesus!</a:t>
            </a:r>
          </a:p>
          <a:p>
            <a:pPr>
              <a:defRPr sz="1700">
                <a:latin typeface="Arial"/>
                <a:ea typeface="Arial"/>
                <a:cs typeface="Arial"/>
                <a:sym typeface="Arial"/>
              </a:defRPr>
            </a:pPr>
            <a:r>
              <a:t>Our salvation is not of our works but rather a holy calling according to God’s own purpose and grace - it is given to us in Christ Jesus - planned from the beginning of time - now revealed by Jesus coming into the word and abolishing death and bringing to life and immortality to us through the preaching of the gospel!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sz="2400" i="1"/>
            </a:lvl1pPr>
          </a:lstStyle>
          <a:p>
            <a:r>
              <a:t>–Johnny Appleseed</a:t>
            </a:r>
          </a:p>
        </p:txBody>
      </p:sp>
      <p:sp>
        <p:nvSpPr>
          <p:cNvPr id="94" name="“Type a quote here.”"/>
          <p:cNvSpPr txBox="1">
            <a:spLocks noGrp="1"/>
          </p:cNvSpPr>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19250" y="673100"/>
            <a:ext cx="9758016"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8919"/>
            <a:ext cx="5334001" cy="82169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31000" y="4965700"/>
            <a:ext cx="5334000" cy="3898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31000" y="635000"/>
            <a:ext cx="5334000" cy="3898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635000"/>
            <a:ext cx="5334000" cy="8229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jpe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jpeg"/><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5.jpeg"/><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19" name="Serving Through…"/>
          <p:cNvSpPr txBox="1">
            <a:spLocks noGrp="1"/>
          </p:cNvSpPr>
          <p:nvPr>
            <p:ph type="ctrTitle"/>
          </p:nvPr>
        </p:nvSpPr>
        <p:spPr>
          <a:xfrm>
            <a:off x="54393" y="306384"/>
            <a:ext cx="9011161" cy="3374253"/>
          </a:xfrm>
          <a:prstGeom prst="rect">
            <a:avLst/>
          </a:prstGeom>
        </p:spPr>
        <p:txBody>
          <a:bodyPr anchor="t"/>
          <a:lstStyle/>
          <a:p>
            <a:pPr>
              <a:defRPr sz="6000" b="1">
                <a:latin typeface="Arial"/>
                <a:ea typeface="Arial"/>
                <a:cs typeface="Arial"/>
                <a:sym typeface="Arial"/>
              </a:defRPr>
            </a:pPr>
            <a:r>
              <a:t>Serving Through </a:t>
            </a:r>
          </a:p>
          <a:p>
            <a:pPr>
              <a:defRPr sz="6000" b="1">
                <a:latin typeface="Arial"/>
                <a:ea typeface="Arial"/>
                <a:cs typeface="Arial"/>
                <a:sym typeface="Arial"/>
              </a:defRPr>
            </a:pPr>
            <a:r>
              <a:t>Grace and Humility </a:t>
            </a:r>
          </a:p>
          <a:p>
            <a:pPr>
              <a:defRPr sz="6000" b="1">
                <a:latin typeface="Arial"/>
                <a:ea typeface="Arial"/>
                <a:cs typeface="Arial"/>
                <a:sym typeface="Arial"/>
              </a:defRPr>
            </a:pPr>
            <a:r>
              <a:t>in the Eternal Glory</a:t>
            </a:r>
          </a:p>
        </p:txBody>
      </p:sp>
      <p:sp>
        <p:nvSpPr>
          <p:cNvPr id="120" name="2 Timothy 2:1,2,10 - “You therefore, my son, be strong in the grace that is in Christ Jesus. And the things that you heard from me…commit these to faithful men who will be able to teach others…  Therefore I endure all things for the sake of the elect, that they also may obtain salvation which is in Christ Jesus with eternal glory.”"/>
          <p:cNvSpPr txBox="1">
            <a:spLocks noGrp="1"/>
          </p:cNvSpPr>
          <p:nvPr>
            <p:ph type="subTitle" idx="1"/>
          </p:nvPr>
        </p:nvSpPr>
        <p:spPr>
          <a:xfrm>
            <a:off x="197179" y="3831757"/>
            <a:ext cx="9432057" cy="5834399"/>
          </a:xfrm>
          <a:prstGeom prst="rect">
            <a:avLst/>
          </a:prstGeom>
        </p:spPr>
        <p:txBody>
          <a:bodyPr/>
          <a:lstStyle>
            <a:lvl1pPr algn="l">
              <a:defRPr sz="4000" b="1">
                <a:latin typeface="Arial"/>
                <a:ea typeface="Arial"/>
                <a:cs typeface="Arial"/>
                <a:sym typeface="Arial"/>
              </a:defRPr>
            </a:lvl1pPr>
          </a:lstStyle>
          <a:p>
            <a:r>
              <a:t>2 Timothy 2:1,2,10 - “You therefore, my son, be strong in the grace that is in Christ Jesus. And the things that you heard from me…commit these to faithful men who will be able to teach others…  Therefore I endure all things for the sake of the elect, that they also may obtain salvation which is in Christ Jesus with eternal glory.”</a:t>
            </a:r>
          </a:p>
        </p:txBody>
      </p:sp>
      <p:pic>
        <p:nvPicPr>
          <p:cNvPr id="121" name="ServeHimWithAllYourHeart.jpg" descr="ServeHimWithAllYourHeart.jpg"/>
          <p:cNvPicPr>
            <a:picLocks noChangeAspect="1"/>
          </p:cNvPicPr>
          <p:nvPr/>
        </p:nvPicPr>
        <p:blipFill>
          <a:blip r:embed="rId4">
            <a:extLst/>
          </a:blip>
          <a:stretch>
            <a:fillRect/>
          </a:stretch>
        </p:blipFill>
        <p:spPr>
          <a:xfrm>
            <a:off x="9644240" y="26667"/>
            <a:ext cx="3306916" cy="5549278"/>
          </a:xfrm>
          <a:prstGeom prst="rect">
            <a:avLst/>
          </a:prstGeom>
          <a:ln w="63500">
            <a:solidFill>
              <a:srgbClr val="0E40FF"/>
            </a:solidFill>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25" name="Abundant…"/>
          <p:cNvSpPr txBox="1">
            <a:spLocks noGrp="1"/>
          </p:cNvSpPr>
          <p:nvPr>
            <p:ph type="title"/>
          </p:nvPr>
        </p:nvSpPr>
        <p:spPr>
          <a:xfrm>
            <a:off x="1169238" y="269371"/>
            <a:ext cx="5959536" cy="2128258"/>
          </a:xfrm>
          <a:prstGeom prst="rect">
            <a:avLst/>
          </a:prstGeom>
        </p:spPr>
        <p:txBody>
          <a:bodyPr anchor="t">
            <a:normAutofit fontScale="90000"/>
          </a:bodyPr>
          <a:lstStyle/>
          <a:p>
            <a:pPr defTabSz="519937">
              <a:defRPr sz="7119" b="1">
                <a:latin typeface="Arial"/>
                <a:ea typeface="Arial"/>
                <a:cs typeface="Arial"/>
                <a:sym typeface="Arial"/>
              </a:defRPr>
            </a:pPr>
            <a:r>
              <a:t>Abundant </a:t>
            </a:r>
          </a:p>
          <a:p>
            <a:pPr defTabSz="519937">
              <a:defRPr sz="7119" b="1">
                <a:latin typeface="Arial"/>
                <a:ea typeface="Arial"/>
                <a:cs typeface="Arial"/>
                <a:sym typeface="Arial"/>
              </a:defRPr>
            </a:pPr>
            <a:r>
              <a:t>Grace</a:t>
            </a:r>
          </a:p>
        </p:txBody>
      </p:sp>
      <p:sp>
        <p:nvSpPr>
          <p:cNvPr id="126" name="1 Tim 1:14 - “And the grace of our Lord was exceedingly abundant, with faith and love which are in Christ Jesus.”…"/>
          <p:cNvSpPr txBox="1">
            <a:spLocks noGrp="1"/>
          </p:cNvSpPr>
          <p:nvPr>
            <p:ph type="body" idx="1"/>
          </p:nvPr>
        </p:nvSpPr>
        <p:spPr>
          <a:xfrm>
            <a:off x="244486" y="2753991"/>
            <a:ext cx="8474262" cy="6897282"/>
          </a:xfrm>
          <a:prstGeom prst="rect">
            <a:avLst/>
          </a:prstGeom>
        </p:spPr>
        <p:txBody>
          <a:bodyPr anchor="t"/>
          <a:lstStyle/>
          <a:p>
            <a:pPr marL="444499" indent="-444499">
              <a:defRPr sz="3800" b="1">
                <a:latin typeface="Arial"/>
                <a:ea typeface="Arial"/>
                <a:cs typeface="Arial"/>
                <a:sym typeface="Arial"/>
              </a:defRPr>
            </a:pPr>
            <a:r>
              <a:t>1 Tim 1:14 - </a:t>
            </a:r>
            <a:r>
              <a:rPr i="1"/>
              <a:t>“And the grace of our Lord was exceedingly abundant, with faith and love which are in Christ Jesus.”</a:t>
            </a:r>
          </a:p>
          <a:p>
            <a:pPr marL="444499" indent="-444499">
              <a:spcBef>
                <a:spcPts val="2400"/>
              </a:spcBef>
              <a:defRPr sz="3800" b="1">
                <a:latin typeface="Arial"/>
                <a:ea typeface="Arial"/>
                <a:cs typeface="Arial"/>
                <a:sym typeface="Arial"/>
              </a:defRPr>
            </a:pPr>
            <a:r>
              <a:t>1 Tim 4:9,10  - </a:t>
            </a:r>
            <a:r>
              <a:rPr i="1"/>
              <a:t>“This is a faithful saying and worthy of all acceptance. For to this end we both labor and suffer reproach,</a:t>
            </a:r>
            <a:r>
              <a:rPr sz="1000" i="1"/>
              <a:t> </a:t>
            </a:r>
            <a:r>
              <a:rPr i="1"/>
              <a:t>because we trust in the living God, who is the Savior of all men, especially of those who believe.”</a:t>
            </a:r>
          </a:p>
        </p:txBody>
      </p:sp>
      <p:pic>
        <p:nvPicPr>
          <p:cNvPr id="127" name="Gospel of Grace.jpeg" descr="Gospel of Grace.jpeg"/>
          <p:cNvPicPr>
            <a:picLocks noChangeAspect="1"/>
          </p:cNvPicPr>
          <p:nvPr/>
        </p:nvPicPr>
        <p:blipFill>
          <a:blip r:embed="rId4">
            <a:extLst/>
          </a:blip>
          <a:stretch>
            <a:fillRect/>
          </a:stretch>
        </p:blipFill>
        <p:spPr>
          <a:xfrm>
            <a:off x="8828611" y="66495"/>
            <a:ext cx="4094358" cy="4094358"/>
          </a:xfrm>
          <a:prstGeom prst="rect">
            <a:avLst/>
          </a:prstGeom>
          <a:ln w="63500">
            <a:solidFill>
              <a:srgbClr val="0E40FF"/>
            </a:solidFill>
            <a:miter lim="400000"/>
          </a:ln>
        </p:spPr>
      </p:pic>
    </p:spTree>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p:transition spd="slow">
        <p:fade/>
      </p:transition>
    </mc:Fallback>
  </mc:AlternateContent>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126">
                                            <p:bg/>
                                          </p:spTgt>
                                        </p:tgtEl>
                                        <p:attrNameLst>
                                          <p:attrName>style.visibility</p:attrName>
                                        </p:attrNameLst>
                                      </p:cBhvr>
                                      <p:to>
                                        <p:strVal val="visible"/>
                                      </p:to>
                                    </p:set>
                                    <p:anim calcmode="lin" valueType="num">
                                      <p:cBhvr>
                                        <p:cTn id="7" dur="1000" fill="hold"/>
                                        <p:tgtEl>
                                          <p:spTgt spid="126">
                                            <p:bg/>
                                          </p:spTgt>
                                        </p:tgtEl>
                                        <p:attrNameLst>
                                          <p:attrName>ppt_x</p:attrName>
                                        </p:attrNameLst>
                                      </p:cBhvr>
                                      <p:tavLst>
                                        <p:tav tm="0">
                                          <p:val>
                                            <p:strVal val="#ppt_x"/>
                                          </p:val>
                                        </p:tav>
                                        <p:tav tm="100000">
                                          <p:val>
                                            <p:strVal val="#ppt_x"/>
                                          </p:val>
                                        </p:tav>
                                      </p:tavLst>
                                    </p:anim>
                                    <p:anim calcmode="lin" valueType="num">
                                      <p:cBhvr>
                                        <p:cTn id="8" dur="1000" fill="hold"/>
                                        <p:tgtEl>
                                          <p:spTgt spid="126">
                                            <p:bg/>
                                          </p:spTgt>
                                        </p:tgtEl>
                                        <p:attrNameLst>
                                          <p:attrName>ppt_y</p:attrName>
                                        </p:attrNameLst>
                                      </p:cBhvr>
                                      <p:tavLst>
                                        <p:tav tm="0">
                                          <p:val>
                                            <p:strVal val="0-#ppt_h/2"/>
                                          </p:val>
                                        </p:tav>
                                        <p:tav tm="100000">
                                          <p:val>
                                            <p:strVal val="#ppt_y"/>
                                          </p:val>
                                        </p:tav>
                                      </p:tavLst>
                                    </p:anim>
                                  </p:childTnLst>
                                </p:cTn>
                              </p:par>
                              <p:par>
                                <p:cTn id="9" presetID="2" presetClass="entr" presetSubtype="1" fill="hold" grpId="1" nodeType="withEffect">
                                  <p:stCondLst>
                                    <p:cond delay="0"/>
                                  </p:stCondLst>
                                  <p:iterate>
                                    <p:tmAbs val="0"/>
                                  </p:iterate>
                                  <p:childTnLst>
                                    <p:set>
                                      <p:cBhvr>
                                        <p:cTn id="10" fill="hold"/>
                                        <p:tgtEl>
                                          <p:spTgt spid="126">
                                            <p:txEl>
                                              <p:pRg st="0" end="0"/>
                                            </p:txEl>
                                          </p:spTgt>
                                        </p:tgtEl>
                                        <p:attrNameLst>
                                          <p:attrName>style.visibility</p:attrName>
                                        </p:attrNameLst>
                                      </p:cBhvr>
                                      <p:to>
                                        <p:strVal val="visible"/>
                                      </p:to>
                                    </p:set>
                                    <p:anim calcmode="lin" valueType="num">
                                      <p:cBhvr>
                                        <p:cTn id="11" dur="1000" fill="hold"/>
                                        <p:tgtEl>
                                          <p:spTgt spid="12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12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1" nodeType="clickEffect">
                                  <p:stCondLst>
                                    <p:cond delay="0"/>
                                  </p:stCondLst>
                                  <p:iterate>
                                    <p:tmAbs val="0"/>
                                  </p:iterate>
                                  <p:childTnLst>
                                    <p:set>
                                      <p:cBhvr>
                                        <p:cTn id="16" fill="hold"/>
                                        <p:tgtEl>
                                          <p:spTgt spid="126">
                                            <p:txEl>
                                              <p:pRg st="1" end="1"/>
                                            </p:txEl>
                                          </p:spTgt>
                                        </p:tgtEl>
                                        <p:attrNameLst>
                                          <p:attrName>style.visibility</p:attrName>
                                        </p:attrNameLst>
                                      </p:cBhvr>
                                      <p:to>
                                        <p:strVal val="visible"/>
                                      </p:to>
                                    </p:set>
                                    <p:anim calcmode="lin" valueType="num">
                                      <p:cBhvr>
                                        <p:cTn id="17" dur="1000" fill="hold"/>
                                        <p:tgtEl>
                                          <p:spTgt spid="126">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126">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1"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31" name="Power of Mercy"/>
          <p:cNvSpPr txBox="1">
            <a:spLocks noGrp="1"/>
          </p:cNvSpPr>
          <p:nvPr>
            <p:ph type="title"/>
          </p:nvPr>
        </p:nvSpPr>
        <p:spPr>
          <a:xfrm>
            <a:off x="297521" y="562130"/>
            <a:ext cx="8629411" cy="1542740"/>
          </a:xfrm>
          <a:prstGeom prst="rect">
            <a:avLst/>
          </a:prstGeom>
        </p:spPr>
        <p:txBody>
          <a:bodyPr anchor="t"/>
          <a:lstStyle>
            <a:lvl1pPr>
              <a:defRPr b="1">
                <a:latin typeface="Arial"/>
                <a:ea typeface="Arial"/>
                <a:cs typeface="Arial"/>
                <a:sym typeface="Arial"/>
              </a:defRPr>
            </a:lvl1pPr>
          </a:lstStyle>
          <a:p>
            <a:r>
              <a:t>Power of Mercy</a:t>
            </a:r>
          </a:p>
        </p:txBody>
      </p:sp>
      <p:sp>
        <p:nvSpPr>
          <p:cNvPr id="132" name="1 Timothy 1:15-17 - “This is a faithful saying and worthy of all acceptance, that Christ Jesus came into the world to save sinners, of whom I am chief. However, for this reason I obtained mercy, that in me first Jesus Christ might show all longsuffering, as a pattern to those who are going to believe on Him for everlasting life. Now to the King eternal, immortal, invisible, to God who alone is wise, be honor and glory forever and ever. Amen.”"/>
          <p:cNvSpPr txBox="1">
            <a:spLocks noGrp="1"/>
          </p:cNvSpPr>
          <p:nvPr>
            <p:ph type="body" idx="1"/>
          </p:nvPr>
        </p:nvSpPr>
        <p:spPr>
          <a:xfrm>
            <a:off x="51226" y="2680005"/>
            <a:ext cx="10250175" cy="6552651"/>
          </a:xfrm>
          <a:prstGeom prst="rect">
            <a:avLst/>
          </a:prstGeom>
        </p:spPr>
        <p:txBody>
          <a:bodyPr anchor="t">
            <a:normAutofit lnSpcReduction="10000"/>
          </a:bodyPr>
          <a:lstStyle/>
          <a:p>
            <a:pPr marL="408939" indent="-408939" defTabSz="537463">
              <a:lnSpc>
                <a:spcPct val="110000"/>
              </a:lnSpc>
              <a:spcBef>
                <a:spcPts val="2200"/>
              </a:spcBef>
              <a:defRPr sz="3680" b="1">
                <a:latin typeface="Arial"/>
                <a:ea typeface="Arial"/>
                <a:cs typeface="Arial"/>
                <a:sym typeface="Arial"/>
              </a:defRPr>
            </a:pPr>
            <a:r>
              <a:t>1 Timothy 1:15-17 - </a:t>
            </a:r>
            <a:r>
              <a:rPr i="1"/>
              <a:t>“This is a faithful saying and worthy of all acceptance, that Christ Jesus came into the world to save sinners, of whom I am chief. However, for this reason I obtained mercy, that in me first Jesus Christ might show all longsuffering, as a pattern to those who are going to believe on Him for everlasting life. Now to the King eternal, immortal, invisible, to God who alone is wise, be honor and glory forever and ever. Amen.”</a:t>
            </a:r>
          </a:p>
        </p:txBody>
      </p:sp>
      <p:pic>
        <p:nvPicPr>
          <p:cNvPr id="133" name="christ-and-child-with-dove-in-background.jpg" descr="christ-and-child-with-dove-in-background.jpg"/>
          <p:cNvPicPr>
            <a:picLocks noChangeAspect="1"/>
          </p:cNvPicPr>
          <p:nvPr/>
        </p:nvPicPr>
        <p:blipFill>
          <a:blip r:embed="rId4">
            <a:extLst/>
          </a:blip>
          <a:stretch>
            <a:fillRect/>
          </a:stretch>
        </p:blipFill>
        <p:spPr>
          <a:xfrm>
            <a:off x="9686180" y="86983"/>
            <a:ext cx="3253204" cy="4089221"/>
          </a:xfrm>
          <a:prstGeom prst="rect">
            <a:avLst/>
          </a:prstGeom>
          <a:ln w="63500">
            <a:solidFill>
              <a:srgbClr val="0E40FF"/>
            </a:solidFill>
            <a:miter lim="400000"/>
          </a:ln>
        </p:spPr>
      </p:pic>
    </p:spTree>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p:transition spd="slow">
        <p:fade/>
      </p:transition>
    </mc:Fallback>
  </mc:AlternateContent>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132">
                                            <p:bg/>
                                          </p:spTgt>
                                        </p:tgtEl>
                                        <p:attrNameLst>
                                          <p:attrName>style.visibility</p:attrName>
                                        </p:attrNameLst>
                                      </p:cBhvr>
                                      <p:to>
                                        <p:strVal val="visible"/>
                                      </p:to>
                                    </p:set>
                                    <p:anim calcmode="lin" valueType="num">
                                      <p:cBhvr>
                                        <p:cTn id="7" dur="1000" fill="hold"/>
                                        <p:tgtEl>
                                          <p:spTgt spid="132">
                                            <p:bg/>
                                          </p:spTgt>
                                        </p:tgtEl>
                                        <p:attrNameLst>
                                          <p:attrName>ppt_x</p:attrName>
                                        </p:attrNameLst>
                                      </p:cBhvr>
                                      <p:tavLst>
                                        <p:tav tm="0">
                                          <p:val>
                                            <p:strVal val="#ppt_x"/>
                                          </p:val>
                                        </p:tav>
                                        <p:tav tm="100000">
                                          <p:val>
                                            <p:strVal val="#ppt_x"/>
                                          </p:val>
                                        </p:tav>
                                      </p:tavLst>
                                    </p:anim>
                                    <p:anim calcmode="lin" valueType="num">
                                      <p:cBhvr>
                                        <p:cTn id="8" dur="1000" fill="hold"/>
                                        <p:tgtEl>
                                          <p:spTgt spid="132">
                                            <p:bg/>
                                          </p:spTgt>
                                        </p:tgtEl>
                                        <p:attrNameLst>
                                          <p:attrName>ppt_y</p:attrName>
                                        </p:attrNameLst>
                                      </p:cBhvr>
                                      <p:tavLst>
                                        <p:tav tm="0">
                                          <p:val>
                                            <p:strVal val="0-#ppt_h/2"/>
                                          </p:val>
                                        </p:tav>
                                        <p:tav tm="100000">
                                          <p:val>
                                            <p:strVal val="#ppt_y"/>
                                          </p:val>
                                        </p:tav>
                                      </p:tavLst>
                                    </p:anim>
                                  </p:childTnLst>
                                </p:cTn>
                              </p:par>
                              <p:par>
                                <p:cTn id="9" presetID="2" presetClass="entr" presetSubtype="1" fill="hold" grpId="1" nodeType="withEffect">
                                  <p:stCondLst>
                                    <p:cond delay="0"/>
                                  </p:stCondLst>
                                  <p:iterate>
                                    <p:tmAbs val="0"/>
                                  </p:iterate>
                                  <p:childTnLst>
                                    <p:set>
                                      <p:cBhvr>
                                        <p:cTn id="10" fill="hold"/>
                                        <p:tgtEl>
                                          <p:spTgt spid="132">
                                            <p:txEl>
                                              <p:pRg st="0" end="0"/>
                                            </p:txEl>
                                          </p:spTgt>
                                        </p:tgtEl>
                                        <p:attrNameLst>
                                          <p:attrName>style.visibility</p:attrName>
                                        </p:attrNameLst>
                                      </p:cBhvr>
                                      <p:to>
                                        <p:strVal val="visible"/>
                                      </p:to>
                                    </p:set>
                                    <p:anim calcmode="lin" valueType="num">
                                      <p:cBhvr>
                                        <p:cTn id="11" dur="1000" fill="hold"/>
                                        <p:tgtEl>
                                          <p:spTgt spid="13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132">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1" build="p" bldLvl="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37" name="Humility Exalts"/>
          <p:cNvSpPr txBox="1">
            <a:spLocks noGrp="1"/>
          </p:cNvSpPr>
          <p:nvPr>
            <p:ph type="title"/>
          </p:nvPr>
        </p:nvSpPr>
        <p:spPr>
          <a:xfrm>
            <a:off x="302104" y="239647"/>
            <a:ext cx="7945678" cy="1557700"/>
          </a:xfrm>
          <a:prstGeom prst="rect">
            <a:avLst/>
          </a:prstGeom>
        </p:spPr>
        <p:txBody>
          <a:bodyPr anchor="t"/>
          <a:lstStyle>
            <a:lvl1pPr>
              <a:defRPr b="1">
                <a:latin typeface="Arial"/>
                <a:ea typeface="Arial"/>
                <a:cs typeface="Arial"/>
                <a:sym typeface="Arial"/>
              </a:defRPr>
            </a:lvl1pPr>
          </a:lstStyle>
          <a:p>
            <a:r>
              <a:rPr dirty="0"/>
              <a:t>Humility Exalts</a:t>
            </a:r>
          </a:p>
        </p:txBody>
      </p:sp>
      <p:sp>
        <p:nvSpPr>
          <p:cNvPr id="138" name="Matthew 23:12 - “And whoever exalts himself will be humbled, and he who humbles himself will be exalted.”…"/>
          <p:cNvSpPr txBox="1">
            <a:spLocks noGrp="1"/>
          </p:cNvSpPr>
          <p:nvPr>
            <p:ph type="body" idx="1"/>
          </p:nvPr>
        </p:nvSpPr>
        <p:spPr>
          <a:xfrm>
            <a:off x="163920" y="2013028"/>
            <a:ext cx="9029515" cy="7805393"/>
          </a:xfrm>
          <a:prstGeom prst="rect">
            <a:avLst/>
          </a:prstGeom>
        </p:spPr>
        <p:txBody>
          <a:bodyPr anchor="t">
            <a:normAutofit lnSpcReduction="10000"/>
          </a:bodyPr>
          <a:lstStyle/>
          <a:p>
            <a:pPr marL="444499" indent="-444499">
              <a:lnSpc>
                <a:spcPct val="110000"/>
              </a:lnSpc>
              <a:spcBef>
                <a:spcPts val="1600"/>
              </a:spcBef>
              <a:defRPr sz="4000" b="1">
                <a:latin typeface="Arial"/>
                <a:ea typeface="Arial"/>
                <a:cs typeface="Arial"/>
                <a:sym typeface="Arial"/>
              </a:defRPr>
            </a:pPr>
            <a:r>
              <a:rPr dirty="0"/>
              <a:t>Matthew 23:12 - </a:t>
            </a:r>
            <a:r>
              <a:rPr i="1" dirty="0"/>
              <a:t>“And whoever exalts himself will be humbled, and he who humbles himself will be exalted.”</a:t>
            </a:r>
          </a:p>
          <a:p>
            <a:pPr marL="444499" indent="-444499">
              <a:lnSpc>
                <a:spcPct val="110000"/>
              </a:lnSpc>
              <a:spcBef>
                <a:spcPts val="1600"/>
              </a:spcBef>
              <a:defRPr sz="4000" b="1">
                <a:latin typeface="Arial"/>
                <a:ea typeface="Arial"/>
                <a:cs typeface="Arial"/>
                <a:sym typeface="Arial"/>
              </a:defRPr>
            </a:pPr>
            <a:r>
              <a:rPr dirty="0"/>
              <a:t>Matthew 18:4 - </a:t>
            </a:r>
            <a:r>
              <a:rPr i="1" dirty="0"/>
              <a:t>“Therefore whoever humbles himself as this little child is the greatest in the kingdom of heaven.”</a:t>
            </a:r>
          </a:p>
          <a:p>
            <a:pPr marL="444499" indent="-444499">
              <a:lnSpc>
                <a:spcPct val="110000"/>
              </a:lnSpc>
              <a:spcBef>
                <a:spcPts val="1600"/>
              </a:spcBef>
              <a:defRPr sz="4000" b="1">
                <a:latin typeface="Arial"/>
                <a:ea typeface="Arial"/>
                <a:cs typeface="Arial"/>
                <a:sym typeface="Arial"/>
              </a:defRPr>
            </a:pPr>
            <a:r>
              <a:rPr dirty="0"/>
              <a:t>James 4:10 - </a:t>
            </a:r>
            <a:r>
              <a:rPr i="1" dirty="0"/>
              <a:t>“Humble yourselves in the sight of the Lord, and He will lift you up.”</a:t>
            </a:r>
          </a:p>
        </p:txBody>
      </p:sp>
      <p:pic>
        <p:nvPicPr>
          <p:cNvPr id="139" name="humility001.jpeg" descr="humility001.jpeg"/>
          <p:cNvPicPr>
            <a:picLocks noChangeAspect="1"/>
          </p:cNvPicPr>
          <p:nvPr/>
        </p:nvPicPr>
        <p:blipFill>
          <a:blip r:embed="rId4">
            <a:extLst/>
          </a:blip>
          <a:stretch>
            <a:fillRect/>
          </a:stretch>
        </p:blipFill>
        <p:spPr>
          <a:xfrm>
            <a:off x="8876172" y="67333"/>
            <a:ext cx="4070640" cy="3691174"/>
          </a:xfrm>
          <a:prstGeom prst="rect">
            <a:avLst/>
          </a:prstGeom>
          <a:ln w="63500">
            <a:solidFill>
              <a:srgbClr val="0E40FF"/>
            </a:solidFill>
            <a:miter lim="400000"/>
          </a:ln>
        </p:spPr>
      </p:pic>
    </p:spTree>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p:transition spd="slow">
        <p:fade/>
      </p:transition>
    </mc:Fallback>
  </mc:AlternateContent>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138">
                                            <p:bg/>
                                          </p:spTgt>
                                        </p:tgtEl>
                                        <p:attrNameLst>
                                          <p:attrName>style.visibility</p:attrName>
                                        </p:attrNameLst>
                                      </p:cBhvr>
                                      <p:to>
                                        <p:strVal val="visible"/>
                                      </p:to>
                                    </p:set>
                                    <p:anim calcmode="lin" valueType="num">
                                      <p:cBhvr>
                                        <p:cTn id="7" dur="1000" fill="hold"/>
                                        <p:tgtEl>
                                          <p:spTgt spid="138">
                                            <p:bg/>
                                          </p:spTgt>
                                        </p:tgtEl>
                                        <p:attrNameLst>
                                          <p:attrName>ppt_x</p:attrName>
                                        </p:attrNameLst>
                                      </p:cBhvr>
                                      <p:tavLst>
                                        <p:tav tm="0">
                                          <p:val>
                                            <p:strVal val="#ppt_x"/>
                                          </p:val>
                                        </p:tav>
                                        <p:tav tm="100000">
                                          <p:val>
                                            <p:strVal val="#ppt_x"/>
                                          </p:val>
                                        </p:tav>
                                      </p:tavLst>
                                    </p:anim>
                                    <p:anim calcmode="lin" valueType="num">
                                      <p:cBhvr>
                                        <p:cTn id="8" dur="1000" fill="hold"/>
                                        <p:tgtEl>
                                          <p:spTgt spid="138">
                                            <p:bg/>
                                          </p:spTgt>
                                        </p:tgtEl>
                                        <p:attrNameLst>
                                          <p:attrName>ppt_y</p:attrName>
                                        </p:attrNameLst>
                                      </p:cBhvr>
                                      <p:tavLst>
                                        <p:tav tm="0">
                                          <p:val>
                                            <p:strVal val="0-#ppt_h/2"/>
                                          </p:val>
                                        </p:tav>
                                        <p:tav tm="100000">
                                          <p:val>
                                            <p:strVal val="#ppt_y"/>
                                          </p:val>
                                        </p:tav>
                                      </p:tavLst>
                                    </p:anim>
                                  </p:childTnLst>
                                </p:cTn>
                              </p:par>
                              <p:par>
                                <p:cTn id="9" presetID="2" presetClass="entr" presetSubtype="1" fill="hold" grpId="1" nodeType="withEffect">
                                  <p:stCondLst>
                                    <p:cond delay="0"/>
                                  </p:stCondLst>
                                  <p:iterate>
                                    <p:tmAbs val="0"/>
                                  </p:iterate>
                                  <p:childTnLst>
                                    <p:set>
                                      <p:cBhvr>
                                        <p:cTn id="10" fill="hold"/>
                                        <p:tgtEl>
                                          <p:spTgt spid="138">
                                            <p:txEl>
                                              <p:pRg st="0" end="0"/>
                                            </p:txEl>
                                          </p:spTgt>
                                        </p:tgtEl>
                                        <p:attrNameLst>
                                          <p:attrName>style.visibility</p:attrName>
                                        </p:attrNameLst>
                                      </p:cBhvr>
                                      <p:to>
                                        <p:strVal val="visible"/>
                                      </p:to>
                                    </p:set>
                                    <p:anim calcmode="lin" valueType="num">
                                      <p:cBhvr>
                                        <p:cTn id="11" dur="1000" fill="hold"/>
                                        <p:tgtEl>
                                          <p:spTgt spid="138">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13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1" nodeType="clickEffect">
                                  <p:stCondLst>
                                    <p:cond delay="0"/>
                                  </p:stCondLst>
                                  <p:iterate>
                                    <p:tmAbs val="0"/>
                                  </p:iterate>
                                  <p:childTnLst>
                                    <p:set>
                                      <p:cBhvr>
                                        <p:cTn id="16" fill="hold"/>
                                        <p:tgtEl>
                                          <p:spTgt spid="138">
                                            <p:txEl>
                                              <p:pRg st="1" end="1"/>
                                            </p:txEl>
                                          </p:spTgt>
                                        </p:tgtEl>
                                        <p:attrNameLst>
                                          <p:attrName>style.visibility</p:attrName>
                                        </p:attrNameLst>
                                      </p:cBhvr>
                                      <p:to>
                                        <p:strVal val="visible"/>
                                      </p:to>
                                    </p:set>
                                    <p:anim calcmode="lin" valueType="num">
                                      <p:cBhvr>
                                        <p:cTn id="17" dur="1000" fill="hold"/>
                                        <p:tgtEl>
                                          <p:spTgt spid="138">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138">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1" nodeType="clickEffect">
                                  <p:stCondLst>
                                    <p:cond delay="0"/>
                                  </p:stCondLst>
                                  <p:iterate>
                                    <p:tmAbs val="0"/>
                                  </p:iterate>
                                  <p:childTnLst>
                                    <p:set>
                                      <p:cBhvr>
                                        <p:cTn id="22" fill="hold"/>
                                        <p:tgtEl>
                                          <p:spTgt spid="138">
                                            <p:txEl>
                                              <p:pRg st="2" end="2"/>
                                            </p:txEl>
                                          </p:spTgt>
                                        </p:tgtEl>
                                        <p:attrNameLst>
                                          <p:attrName>style.visibility</p:attrName>
                                        </p:attrNameLst>
                                      </p:cBhvr>
                                      <p:to>
                                        <p:strVal val="visible"/>
                                      </p:to>
                                    </p:set>
                                    <p:anim calcmode="lin" valueType="num">
                                      <p:cBhvr>
                                        <p:cTn id="23" dur="1000" fill="hold"/>
                                        <p:tgtEl>
                                          <p:spTgt spid="138">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138">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43" name="Path to Eternal Glory"/>
          <p:cNvSpPr txBox="1">
            <a:spLocks noGrp="1"/>
          </p:cNvSpPr>
          <p:nvPr>
            <p:ph type="title"/>
          </p:nvPr>
        </p:nvSpPr>
        <p:spPr>
          <a:xfrm>
            <a:off x="952500" y="-21396"/>
            <a:ext cx="11099800" cy="1821121"/>
          </a:xfrm>
          <a:prstGeom prst="rect">
            <a:avLst/>
          </a:prstGeom>
        </p:spPr>
        <p:txBody>
          <a:bodyPr/>
          <a:lstStyle>
            <a:lvl1pPr>
              <a:defRPr b="1">
                <a:latin typeface="Arial"/>
                <a:ea typeface="Arial"/>
                <a:cs typeface="Arial"/>
                <a:sym typeface="Arial"/>
              </a:defRPr>
            </a:lvl1pPr>
          </a:lstStyle>
          <a:p>
            <a:r>
              <a:t>Path to Eternal Glory </a:t>
            </a:r>
          </a:p>
        </p:txBody>
      </p:sp>
      <p:sp>
        <p:nvSpPr>
          <p:cNvPr id="144" name="We lead and live as servants because our Master has given us mercy…"/>
          <p:cNvSpPr txBox="1">
            <a:spLocks noGrp="1"/>
          </p:cNvSpPr>
          <p:nvPr>
            <p:ph type="body" idx="1"/>
          </p:nvPr>
        </p:nvSpPr>
        <p:spPr>
          <a:xfrm>
            <a:off x="365580" y="1695763"/>
            <a:ext cx="12273640" cy="7099511"/>
          </a:xfrm>
          <a:prstGeom prst="rect">
            <a:avLst/>
          </a:prstGeom>
        </p:spPr>
        <p:txBody>
          <a:bodyPr anchor="t">
            <a:normAutofit lnSpcReduction="10000"/>
          </a:bodyPr>
          <a:lstStyle/>
          <a:p>
            <a:pPr marL="444499" indent="-444499">
              <a:lnSpc>
                <a:spcPct val="110000"/>
              </a:lnSpc>
              <a:spcBef>
                <a:spcPts val="2400"/>
              </a:spcBef>
              <a:defRPr sz="4000" b="1">
                <a:latin typeface="Arial"/>
                <a:ea typeface="Arial"/>
                <a:cs typeface="Arial"/>
                <a:sym typeface="Arial"/>
              </a:defRPr>
            </a:pPr>
            <a:r>
              <a:t>We lead and live as servants because our Master has given us mercy</a:t>
            </a:r>
          </a:p>
          <a:p>
            <a:pPr marL="444499" indent="-444499">
              <a:lnSpc>
                <a:spcPct val="110000"/>
              </a:lnSpc>
              <a:spcBef>
                <a:spcPts val="2400"/>
              </a:spcBef>
              <a:defRPr sz="4000" b="1">
                <a:latin typeface="Arial"/>
                <a:ea typeface="Arial"/>
                <a:cs typeface="Arial"/>
                <a:sym typeface="Arial"/>
              </a:defRPr>
            </a:pPr>
            <a:r>
              <a:t>We do the will of our Father who is in heaven</a:t>
            </a:r>
            <a:endParaRPr i="1"/>
          </a:p>
          <a:p>
            <a:pPr marL="444499" indent="-444499">
              <a:lnSpc>
                <a:spcPct val="110000"/>
              </a:lnSpc>
              <a:spcBef>
                <a:spcPts val="2400"/>
              </a:spcBef>
              <a:defRPr sz="4000" b="1">
                <a:latin typeface="Arial"/>
                <a:ea typeface="Arial"/>
                <a:cs typeface="Arial"/>
                <a:sym typeface="Arial"/>
              </a:defRPr>
            </a:pPr>
            <a:r>
              <a:t>We seek not our own glory but our Father’s</a:t>
            </a:r>
          </a:p>
          <a:p>
            <a:pPr marL="444499" indent="-444499">
              <a:lnSpc>
                <a:spcPct val="110000"/>
              </a:lnSpc>
              <a:spcBef>
                <a:spcPts val="2400"/>
              </a:spcBef>
              <a:defRPr sz="4000" b="1">
                <a:latin typeface="Arial"/>
                <a:ea typeface="Arial"/>
                <a:cs typeface="Arial"/>
                <a:sym typeface="Arial"/>
              </a:defRPr>
            </a:pPr>
            <a:r>
              <a:t>We are to be humble, lowly, unselfish</a:t>
            </a:r>
          </a:p>
          <a:p>
            <a:pPr marL="444499" indent="-444499">
              <a:lnSpc>
                <a:spcPct val="110000"/>
              </a:lnSpc>
              <a:spcBef>
                <a:spcPts val="2400"/>
              </a:spcBef>
              <a:defRPr sz="4000" b="1">
                <a:latin typeface="Arial"/>
                <a:ea typeface="Arial"/>
                <a:cs typeface="Arial"/>
                <a:sym typeface="Arial"/>
              </a:defRPr>
            </a:pPr>
            <a:r>
              <a:t>We are to be prayerful</a:t>
            </a:r>
          </a:p>
          <a:p>
            <a:pPr marL="444499" indent="-444499">
              <a:lnSpc>
                <a:spcPct val="110000"/>
              </a:lnSpc>
              <a:spcBef>
                <a:spcPts val="2400"/>
              </a:spcBef>
              <a:defRPr sz="4000" b="1">
                <a:latin typeface="Arial"/>
                <a:ea typeface="Arial"/>
                <a:cs typeface="Arial"/>
                <a:sym typeface="Arial"/>
              </a:defRPr>
            </a:pPr>
            <a:r>
              <a:t>We are to be gentle</a:t>
            </a:r>
          </a:p>
          <a:p>
            <a:pPr marL="444499" indent="-444499">
              <a:lnSpc>
                <a:spcPct val="110000"/>
              </a:lnSpc>
              <a:spcBef>
                <a:spcPts val="2400"/>
              </a:spcBef>
              <a:defRPr sz="4000" b="1">
                <a:latin typeface="Arial"/>
                <a:ea typeface="Arial"/>
                <a:cs typeface="Arial"/>
                <a:sym typeface="Arial"/>
              </a:defRPr>
            </a:pPr>
            <a:r>
              <a:t>We are to be compassionate</a:t>
            </a:r>
          </a:p>
        </p:txBody>
      </p:sp>
    </p:spTree>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p:transition spd="slow">
        <p:fade/>
      </p:transition>
    </mc:Fallback>
  </mc:AlternateContent>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144">
                                            <p:bg/>
                                          </p:spTgt>
                                        </p:tgtEl>
                                        <p:attrNameLst>
                                          <p:attrName>style.visibility</p:attrName>
                                        </p:attrNameLst>
                                      </p:cBhvr>
                                      <p:to>
                                        <p:strVal val="visible"/>
                                      </p:to>
                                    </p:set>
                                    <p:anim calcmode="lin" valueType="num">
                                      <p:cBhvr>
                                        <p:cTn id="7" dur="1000" fill="hold"/>
                                        <p:tgtEl>
                                          <p:spTgt spid="144">
                                            <p:bg/>
                                          </p:spTgt>
                                        </p:tgtEl>
                                        <p:attrNameLst>
                                          <p:attrName>ppt_x</p:attrName>
                                        </p:attrNameLst>
                                      </p:cBhvr>
                                      <p:tavLst>
                                        <p:tav tm="0">
                                          <p:val>
                                            <p:strVal val="#ppt_x"/>
                                          </p:val>
                                        </p:tav>
                                        <p:tav tm="100000">
                                          <p:val>
                                            <p:strVal val="#ppt_x"/>
                                          </p:val>
                                        </p:tav>
                                      </p:tavLst>
                                    </p:anim>
                                    <p:anim calcmode="lin" valueType="num">
                                      <p:cBhvr>
                                        <p:cTn id="8" dur="1000" fill="hold"/>
                                        <p:tgtEl>
                                          <p:spTgt spid="144">
                                            <p:bg/>
                                          </p:spTgt>
                                        </p:tgtEl>
                                        <p:attrNameLst>
                                          <p:attrName>ppt_y</p:attrName>
                                        </p:attrNameLst>
                                      </p:cBhvr>
                                      <p:tavLst>
                                        <p:tav tm="0">
                                          <p:val>
                                            <p:strVal val="0-#ppt_h/2"/>
                                          </p:val>
                                        </p:tav>
                                        <p:tav tm="100000">
                                          <p:val>
                                            <p:strVal val="#ppt_y"/>
                                          </p:val>
                                        </p:tav>
                                      </p:tavLst>
                                    </p:anim>
                                  </p:childTnLst>
                                </p:cTn>
                              </p:par>
                              <p:par>
                                <p:cTn id="9" presetID="2" presetClass="entr" presetSubtype="1" fill="hold" grpId="1" nodeType="withEffect">
                                  <p:stCondLst>
                                    <p:cond delay="0"/>
                                  </p:stCondLst>
                                  <p:iterate>
                                    <p:tmAbs val="0"/>
                                  </p:iterate>
                                  <p:childTnLst>
                                    <p:set>
                                      <p:cBhvr>
                                        <p:cTn id="10" fill="hold"/>
                                        <p:tgtEl>
                                          <p:spTgt spid="144">
                                            <p:txEl>
                                              <p:pRg st="0" end="0"/>
                                            </p:txEl>
                                          </p:spTgt>
                                        </p:tgtEl>
                                        <p:attrNameLst>
                                          <p:attrName>style.visibility</p:attrName>
                                        </p:attrNameLst>
                                      </p:cBhvr>
                                      <p:to>
                                        <p:strVal val="visible"/>
                                      </p:to>
                                    </p:set>
                                    <p:anim calcmode="lin" valueType="num">
                                      <p:cBhvr>
                                        <p:cTn id="11" dur="1000" fill="hold"/>
                                        <p:tgtEl>
                                          <p:spTgt spid="144">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14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1" nodeType="clickEffect">
                                  <p:stCondLst>
                                    <p:cond delay="0"/>
                                  </p:stCondLst>
                                  <p:iterate>
                                    <p:tmAbs val="0"/>
                                  </p:iterate>
                                  <p:childTnLst>
                                    <p:set>
                                      <p:cBhvr>
                                        <p:cTn id="16" fill="hold"/>
                                        <p:tgtEl>
                                          <p:spTgt spid="144">
                                            <p:txEl>
                                              <p:pRg st="1" end="1"/>
                                            </p:txEl>
                                          </p:spTgt>
                                        </p:tgtEl>
                                        <p:attrNameLst>
                                          <p:attrName>style.visibility</p:attrName>
                                        </p:attrNameLst>
                                      </p:cBhvr>
                                      <p:to>
                                        <p:strVal val="visible"/>
                                      </p:to>
                                    </p:set>
                                    <p:anim calcmode="lin" valueType="num">
                                      <p:cBhvr>
                                        <p:cTn id="17" dur="1000" fill="hold"/>
                                        <p:tgtEl>
                                          <p:spTgt spid="144">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144">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1" nodeType="clickEffect">
                                  <p:stCondLst>
                                    <p:cond delay="0"/>
                                  </p:stCondLst>
                                  <p:iterate>
                                    <p:tmAbs val="0"/>
                                  </p:iterate>
                                  <p:childTnLst>
                                    <p:set>
                                      <p:cBhvr>
                                        <p:cTn id="22" fill="hold"/>
                                        <p:tgtEl>
                                          <p:spTgt spid="144">
                                            <p:txEl>
                                              <p:pRg st="2" end="2"/>
                                            </p:txEl>
                                          </p:spTgt>
                                        </p:tgtEl>
                                        <p:attrNameLst>
                                          <p:attrName>style.visibility</p:attrName>
                                        </p:attrNameLst>
                                      </p:cBhvr>
                                      <p:to>
                                        <p:strVal val="visible"/>
                                      </p:to>
                                    </p:set>
                                    <p:anim calcmode="lin" valueType="num">
                                      <p:cBhvr>
                                        <p:cTn id="23" dur="1000" fill="hold"/>
                                        <p:tgtEl>
                                          <p:spTgt spid="144">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14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1" nodeType="clickEffect">
                                  <p:stCondLst>
                                    <p:cond delay="0"/>
                                  </p:stCondLst>
                                  <p:iterate>
                                    <p:tmAbs val="0"/>
                                  </p:iterate>
                                  <p:childTnLst>
                                    <p:set>
                                      <p:cBhvr>
                                        <p:cTn id="28" fill="hold"/>
                                        <p:tgtEl>
                                          <p:spTgt spid="144">
                                            <p:txEl>
                                              <p:pRg st="3" end="3"/>
                                            </p:txEl>
                                          </p:spTgt>
                                        </p:tgtEl>
                                        <p:attrNameLst>
                                          <p:attrName>style.visibility</p:attrName>
                                        </p:attrNameLst>
                                      </p:cBhvr>
                                      <p:to>
                                        <p:strVal val="visible"/>
                                      </p:to>
                                    </p:set>
                                    <p:anim calcmode="lin" valueType="num">
                                      <p:cBhvr>
                                        <p:cTn id="29" dur="1000" fill="hold"/>
                                        <p:tgtEl>
                                          <p:spTgt spid="14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1" nodeType="clickEffect">
                                  <p:stCondLst>
                                    <p:cond delay="0"/>
                                  </p:stCondLst>
                                  <p:iterate>
                                    <p:tmAbs val="0"/>
                                  </p:iterate>
                                  <p:childTnLst>
                                    <p:set>
                                      <p:cBhvr>
                                        <p:cTn id="34" fill="hold"/>
                                        <p:tgtEl>
                                          <p:spTgt spid="144">
                                            <p:txEl>
                                              <p:pRg st="4" end="4"/>
                                            </p:txEl>
                                          </p:spTgt>
                                        </p:tgtEl>
                                        <p:attrNameLst>
                                          <p:attrName>style.visibility</p:attrName>
                                        </p:attrNameLst>
                                      </p:cBhvr>
                                      <p:to>
                                        <p:strVal val="visible"/>
                                      </p:to>
                                    </p:set>
                                    <p:anim calcmode="lin" valueType="num">
                                      <p:cBhvr>
                                        <p:cTn id="35" dur="1000" fill="hold"/>
                                        <p:tgtEl>
                                          <p:spTgt spid="144">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144">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grpId="1" nodeType="clickEffect">
                                  <p:stCondLst>
                                    <p:cond delay="0"/>
                                  </p:stCondLst>
                                  <p:iterate>
                                    <p:tmAbs val="0"/>
                                  </p:iterate>
                                  <p:childTnLst>
                                    <p:set>
                                      <p:cBhvr>
                                        <p:cTn id="40" fill="hold"/>
                                        <p:tgtEl>
                                          <p:spTgt spid="144">
                                            <p:txEl>
                                              <p:pRg st="5" end="5"/>
                                            </p:txEl>
                                          </p:spTgt>
                                        </p:tgtEl>
                                        <p:attrNameLst>
                                          <p:attrName>style.visibility</p:attrName>
                                        </p:attrNameLst>
                                      </p:cBhvr>
                                      <p:to>
                                        <p:strVal val="visible"/>
                                      </p:to>
                                    </p:set>
                                    <p:anim calcmode="lin" valueType="num">
                                      <p:cBhvr>
                                        <p:cTn id="41" dur="1000" fill="hold"/>
                                        <p:tgtEl>
                                          <p:spTgt spid="14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144">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grpId="1" nodeType="clickEffect">
                                  <p:stCondLst>
                                    <p:cond delay="0"/>
                                  </p:stCondLst>
                                  <p:iterate>
                                    <p:tmAbs val="0"/>
                                  </p:iterate>
                                  <p:childTnLst>
                                    <p:set>
                                      <p:cBhvr>
                                        <p:cTn id="46" fill="hold"/>
                                        <p:tgtEl>
                                          <p:spTgt spid="144">
                                            <p:txEl>
                                              <p:pRg st="6" end="6"/>
                                            </p:txEl>
                                          </p:spTgt>
                                        </p:tgtEl>
                                        <p:attrNameLst>
                                          <p:attrName>style.visibility</p:attrName>
                                        </p:attrNameLst>
                                      </p:cBhvr>
                                      <p:to>
                                        <p:strVal val="visible"/>
                                      </p:to>
                                    </p:set>
                                    <p:anim calcmode="lin" valueType="num">
                                      <p:cBhvr>
                                        <p:cTn id="47" dur="1000" fill="hold"/>
                                        <p:tgtEl>
                                          <p:spTgt spid="144">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144">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48" name="Endure All Things"/>
          <p:cNvSpPr txBox="1">
            <a:spLocks noGrp="1"/>
          </p:cNvSpPr>
          <p:nvPr>
            <p:ph type="title"/>
          </p:nvPr>
        </p:nvSpPr>
        <p:spPr>
          <a:xfrm>
            <a:off x="952500" y="422939"/>
            <a:ext cx="11099800" cy="1821122"/>
          </a:xfrm>
          <a:prstGeom prst="rect">
            <a:avLst/>
          </a:prstGeom>
        </p:spPr>
        <p:txBody>
          <a:bodyPr anchor="t"/>
          <a:lstStyle>
            <a:lvl1pPr>
              <a:defRPr b="1">
                <a:latin typeface="Arial"/>
                <a:ea typeface="Arial"/>
                <a:cs typeface="Arial"/>
                <a:sym typeface="Arial"/>
              </a:defRPr>
            </a:lvl1pPr>
          </a:lstStyle>
          <a:p>
            <a:r>
              <a:t>Endure All Things</a:t>
            </a:r>
          </a:p>
        </p:txBody>
      </p:sp>
      <p:sp>
        <p:nvSpPr>
          <p:cNvPr id="149" name="2 Tim 2:10 - “For this reason I endure all things for the sake of those who are chosen, so that they also may obtain the salvation which is in Christ Jesus and with it eternal glory.”…"/>
          <p:cNvSpPr txBox="1">
            <a:spLocks noGrp="1"/>
          </p:cNvSpPr>
          <p:nvPr>
            <p:ph type="body" idx="1"/>
          </p:nvPr>
        </p:nvSpPr>
        <p:spPr>
          <a:xfrm>
            <a:off x="365580" y="2190645"/>
            <a:ext cx="12273640" cy="7099510"/>
          </a:xfrm>
          <a:prstGeom prst="rect">
            <a:avLst/>
          </a:prstGeom>
        </p:spPr>
        <p:txBody>
          <a:bodyPr anchor="t"/>
          <a:lstStyle/>
          <a:p>
            <a:pPr marL="444499" indent="-444499">
              <a:lnSpc>
                <a:spcPct val="110000"/>
              </a:lnSpc>
              <a:spcBef>
                <a:spcPts val="2400"/>
              </a:spcBef>
              <a:defRPr sz="4000" b="1">
                <a:latin typeface="Arial"/>
                <a:ea typeface="Arial"/>
                <a:cs typeface="Arial"/>
                <a:sym typeface="Arial"/>
              </a:defRPr>
            </a:pPr>
            <a:r>
              <a:t>2 Tim 2:10 - </a:t>
            </a:r>
            <a:r>
              <a:rPr i="1"/>
              <a:t>“For this reason I endure all things for the sake of those who are chosen, so that they also may obtain the salvation which is in Christ Jesus and with it eternal glory.” </a:t>
            </a:r>
          </a:p>
          <a:p>
            <a:pPr marL="444499" indent="-444499">
              <a:lnSpc>
                <a:spcPct val="110000"/>
              </a:lnSpc>
              <a:spcBef>
                <a:spcPts val="2400"/>
              </a:spcBef>
              <a:defRPr sz="4000" b="1">
                <a:latin typeface="Arial"/>
                <a:ea typeface="Arial"/>
                <a:cs typeface="Arial"/>
                <a:sym typeface="Arial"/>
              </a:defRPr>
            </a:pPr>
            <a:r>
              <a:t>2 Tim 4:18 - </a:t>
            </a:r>
            <a:r>
              <a:rPr i="1"/>
              <a:t>“The Lord will rescue me from every evil deed, and will bring me safely to His heavenly kingdom; to Him be the glory forever and ever. Amen.”</a:t>
            </a:r>
          </a:p>
        </p:txBody>
      </p:sp>
    </p:spTree>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p:transition spd="slow">
        <p:fade/>
      </p:transition>
    </mc:Fallback>
  </mc:AlternateContent>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149">
                                            <p:bg/>
                                          </p:spTgt>
                                        </p:tgtEl>
                                        <p:attrNameLst>
                                          <p:attrName>style.visibility</p:attrName>
                                        </p:attrNameLst>
                                      </p:cBhvr>
                                      <p:to>
                                        <p:strVal val="visible"/>
                                      </p:to>
                                    </p:set>
                                    <p:anim calcmode="lin" valueType="num">
                                      <p:cBhvr>
                                        <p:cTn id="7" dur="1000" fill="hold"/>
                                        <p:tgtEl>
                                          <p:spTgt spid="149">
                                            <p:bg/>
                                          </p:spTgt>
                                        </p:tgtEl>
                                        <p:attrNameLst>
                                          <p:attrName>ppt_x</p:attrName>
                                        </p:attrNameLst>
                                      </p:cBhvr>
                                      <p:tavLst>
                                        <p:tav tm="0">
                                          <p:val>
                                            <p:strVal val="#ppt_x"/>
                                          </p:val>
                                        </p:tav>
                                        <p:tav tm="100000">
                                          <p:val>
                                            <p:strVal val="#ppt_x"/>
                                          </p:val>
                                        </p:tav>
                                      </p:tavLst>
                                    </p:anim>
                                    <p:anim calcmode="lin" valueType="num">
                                      <p:cBhvr>
                                        <p:cTn id="8" dur="1000" fill="hold"/>
                                        <p:tgtEl>
                                          <p:spTgt spid="149">
                                            <p:bg/>
                                          </p:spTgt>
                                        </p:tgtEl>
                                        <p:attrNameLst>
                                          <p:attrName>ppt_y</p:attrName>
                                        </p:attrNameLst>
                                      </p:cBhvr>
                                      <p:tavLst>
                                        <p:tav tm="0">
                                          <p:val>
                                            <p:strVal val="0-#ppt_h/2"/>
                                          </p:val>
                                        </p:tav>
                                        <p:tav tm="100000">
                                          <p:val>
                                            <p:strVal val="#ppt_y"/>
                                          </p:val>
                                        </p:tav>
                                      </p:tavLst>
                                    </p:anim>
                                  </p:childTnLst>
                                </p:cTn>
                              </p:par>
                              <p:par>
                                <p:cTn id="9" presetID="2" presetClass="entr" presetSubtype="1" fill="hold" grpId="1" nodeType="withEffect">
                                  <p:stCondLst>
                                    <p:cond delay="0"/>
                                  </p:stCondLst>
                                  <p:iterate>
                                    <p:tmAbs val="0"/>
                                  </p:iterate>
                                  <p:childTnLst>
                                    <p:set>
                                      <p:cBhvr>
                                        <p:cTn id="10" fill="hold"/>
                                        <p:tgtEl>
                                          <p:spTgt spid="149">
                                            <p:txEl>
                                              <p:pRg st="0" end="0"/>
                                            </p:txEl>
                                          </p:spTgt>
                                        </p:tgtEl>
                                        <p:attrNameLst>
                                          <p:attrName>style.visibility</p:attrName>
                                        </p:attrNameLst>
                                      </p:cBhvr>
                                      <p:to>
                                        <p:strVal val="visible"/>
                                      </p:to>
                                    </p:set>
                                    <p:anim calcmode="lin" valueType="num">
                                      <p:cBhvr>
                                        <p:cTn id="11" dur="1000" fill="hold"/>
                                        <p:tgtEl>
                                          <p:spTgt spid="149">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14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1" nodeType="clickEffect">
                                  <p:stCondLst>
                                    <p:cond delay="0"/>
                                  </p:stCondLst>
                                  <p:iterate>
                                    <p:tmAbs val="0"/>
                                  </p:iterate>
                                  <p:childTnLst>
                                    <p:set>
                                      <p:cBhvr>
                                        <p:cTn id="16" fill="hold"/>
                                        <p:tgtEl>
                                          <p:spTgt spid="149">
                                            <p:txEl>
                                              <p:pRg st="1" end="1"/>
                                            </p:txEl>
                                          </p:spTgt>
                                        </p:tgtEl>
                                        <p:attrNameLst>
                                          <p:attrName>style.visibility</p:attrName>
                                        </p:attrNameLst>
                                      </p:cBhvr>
                                      <p:to>
                                        <p:strVal val="visible"/>
                                      </p:to>
                                    </p:set>
                                    <p:anim calcmode="lin" valueType="num">
                                      <p:cBhvr>
                                        <p:cTn id="17" dur="1000" fill="hold"/>
                                        <p:tgtEl>
                                          <p:spTgt spid="149">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149">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153" name="Eternal Glory"/>
          <p:cNvSpPr txBox="1">
            <a:spLocks noGrp="1"/>
          </p:cNvSpPr>
          <p:nvPr>
            <p:ph type="title"/>
          </p:nvPr>
        </p:nvSpPr>
        <p:spPr>
          <a:xfrm>
            <a:off x="2259221" y="231645"/>
            <a:ext cx="8486358" cy="1353857"/>
          </a:xfrm>
          <a:prstGeom prst="rect">
            <a:avLst/>
          </a:prstGeom>
        </p:spPr>
        <p:txBody>
          <a:bodyPr anchor="t"/>
          <a:lstStyle>
            <a:lvl1pPr>
              <a:defRPr sz="7200" b="1">
                <a:latin typeface="Arial"/>
                <a:ea typeface="Arial"/>
                <a:cs typeface="Arial"/>
                <a:sym typeface="Arial"/>
              </a:defRPr>
            </a:lvl1pPr>
          </a:lstStyle>
          <a:p>
            <a:r>
              <a:t>Eternal Glory </a:t>
            </a:r>
          </a:p>
        </p:txBody>
      </p:sp>
      <p:sp>
        <p:nvSpPr>
          <p:cNvPr id="154" name="1 Tim 2:3-5 - “For this is good and acceptable in the sight of God our Savior, who desires all men to be saved and to come to the knowledge of the truth. For there is one God and one Mediator between God and men, the Man Christ Jesus,”…"/>
          <p:cNvSpPr txBox="1">
            <a:spLocks noGrp="1"/>
          </p:cNvSpPr>
          <p:nvPr>
            <p:ph type="body" idx="1"/>
          </p:nvPr>
        </p:nvSpPr>
        <p:spPr>
          <a:xfrm>
            <a:off x="365580" y="1545641"/>
            <a:ext cx="12273640" cy="7744514"/>
          </a:xfrm>
          <a:prstGeom prst="rect">
            <a:avLst/>
          </a:prstGeom>
        </p:spPr>
        <p:txBody>
          <a:bodyPr anchor="t">
            <a:normAutofit lnSpcReduction="10000"/>
          </a:bodyPr>
          <a:lstStyle/>
          <a:p>
            <a:pPr marL="408939" indent="-408939" defTabSz="537463">
              <a:lnSpc>
                <a:spcPct val="110000"/>
              </a:lnSpc>
              <a:spcBef>
                <a:spcPts val="2200"/>
              </a:spcBef>
              <a:defRPr sz="3588" b="1">
                <a:latin typeface="Arial"/>
                <a:ea typeface="Arial"/>
                <a:cs typeface="Arial"/>
                <a:sym typeface="Arial"/>
              </a:defRPr>
            </a:pPr>
            <a:r>
              <a:t>1 Tim 2:3-5 - </a:t>
            </a:r>
            <a:r>
              <a:rPr i="1"/>
              <a:t>“For this is good and acceptable in the sight of God our Savior, who desires all men to be saved and to come to the knowledge of the truth. For there is one God and one Mediator between God and men, the Man Christ Jesus,”</a:t>
            </a:r>
          </a:p>
          <a:p>
            <a:pPr marL="408939" indent="-408939" defTabSz="537463">
              <a:lnSpc>
                <a:spcPct val="110000"/>
              </a:lnSpc>
              <a:spcBef>
                <a:spcPts val="2200"/>
              </a:spcBef>
              <a:defRPr sz="3588" b="1">
                <a:latin typeface="Arial"/>
                <a:ea typeface="Arial"/>
                <a:cs typeface="Arial"/>
                <a:sym typeface="Arial"/>
              </a:defRPr>
            </a:pPr>
            <a:r>
              <a:t>2 Tim 1:9,10 -</a:t>
            </a:r>
            <a:r>
              <a:rPr i="1"/>
              <a:t> “who has saved us and called us with a holy calling, not according to our works, but according to His own purpose and grace which was given to us in Christ Jesus before time began, but has now been revealed by the appearing of our Savior Jesus Christ, who has abolished death and brought life and immortality to light through the gospel,”</a:t>
            </a:r>
          </a:p>
        </p:txBody>
      </p:sp>
    </p:spTree>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p:transition spd="slow">
        <p:fade/>
      </p:transition>
    </mc:Fallback>
  </mc:AlternateContent>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154">
                                            <p:bg/>
                                          </p:spTgt>
                                        </p:tgtEl>
                                        <p:attrNameLst>
                                          <p:attrName>style.visibility</p:attrName>
                                        </p:attrNameLst>
                                      </p:cBhvr>
                                      <p:to>
                                        <p:strVal val="visible"/>
                                      </p:to>
                                    </p:set>
                                    <p:anim calcmode="lin" valueType="num">
                                      <p:cBhvr>
                                        <p:cTn id="7" dur="1000" fill="hold"/>
                                        <p:tgtEl>
                                          <p:spTgt spid="154">
                                            <p:bg/>
                                          </p:spTgt>
                                        </p:tgtEl>
                                        <p:attrNameLst>
                                          <p:attrName>ppt_x</p:attrName>
                                        </p:attrNameLst>
                                      </p:cBhvr>
                                      <p:tavLst>
                                        <p:tav tm="0">
                                          <p:val>
                                            <p:strVal val="#ppt_x"/>
                                          </p:val>
                                        </p:tav>
                                        <p:tav tm="100000">
                                          <p:val>
                                            <p:strVal val="#ppt_x"/>
                                          </p:val>
                                        </p:tav>
                                      </p:tavLst>
                                    </p:anim>
                                    <p:anim calcmode="lin" valueType="num">
                                      <p:cBhvr>
                                        <p:cTn id="8" dur="1000" fill="hold"/>
                                        <p:tgtEl>
                                          <p:spTgt spid="154">
                                            <p:bg/>
                                          </p:spTgt>
                                        </p:tgtEl>
                                        <p:attrNameLst>
                                          <p:attrName>ppt_y</p:attrName>
                                        </p:attrNameLst>
                                      </p:cBhvr>
                                      <p:tavLst>
                                        <p:tav tm="0">
                                          <p:val>
                                            <p:strVal val="0-#ppt_h/2"/>
                                          </p:val>
                                        </p:tav>
                                        <p:tav tm="100000">
                                          <p:val>
                                            <p:strVal val="#ppt_y"/>
                                          </p:val>
                                        </p:tav>
                                      </p:tavLst>
                                    </p:anim>
                                  </p:childTnLst>
                                </p:cTn>
                              </p:par>
                              <p:par>
                                <p:cTn id="9" presetID="2" presetClass="entr" presetSubtype="1" fill="hold" grpId="1" nodeType="withEffect">
                                  <p:stCondLst>
                                    <p:cond delay="0"/>
                                  </p:stCondLst>
                                  <p:iterate>
                                    <p:tmAbs val="0"/>
                                  </p:iterate>
                                  <p:childTnLst>
                                    <p:set>
                                      <p:cBhvr>
                                        <p:cTn id="10" fill="hold"/>
                                        <p:tgtEl>
                                          <p:spTgt spid="154">
                                            <p:txEl>
                                              <p:pRg st="0" end="0"/>
                                            </p:txEl>
                                          </p:spTgt>
                                        </p:tgtEl>
                                        <p:attrNameLst>
                                          <p:attrName>style.visibility</p:attrName>
                                        </p:attrNameLst>
                                      </p:cBhvr>
                                      <p:to>
                                        <p:strVal val="visible"/>
                                      </p:to>
                                    </p:set>
                                    <p:anim calcmode="lin" valueType="num">
                                      <p:cBhvr>
                                        <p:cTn id="11" dur="1000" fill="hold"/>
                                        <p:tgtEl>
                                          <p:spTgt spid="154">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15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1" nodeType="clickEffect">
                                  <p:stCondLst>
                                    <p:cond delay="0"/>
                                  </p:stCondLst>
                                  <p:iterate>
                                    <p:tmAbs val="0"/>
                                  </p:iterate>
                                  <p:childTnLst>
                                    <p:set>
                                      <p:cBhvr>
                                        <p:cTn id="16" fill="hold"/>
                                        <p:tgtEl>
                                          <p:spTgt spid="154">
                                            <p:txEl>
                                              <p:pRg st="1" end="1"/>
                                            </p:txEl>
                                          </p:spTgt>
                                        </p:tgtEl>
                                        <p:attrNameLst>
                                          <p:attrName>style.visibility</p:attrName>
                                        </p:attrNameLst>
                                      </p:cBhvr>
                                      <p:to>
                                        <p:strVal val="visible"/>
                                      </p:to>
                                    </p:set>
                                    <p:anim calcmode="lin" valueType="num">
                                      <p:cBhvr>
                                        <p:cTn id="17" dur="1000" fill="hold"/>
                                        <p:tgtEl>
                                          <p:spTgt spid="154">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154">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1" build="p" bldLvl="5" animBg="1" advAuto="0"/>
    </p:bldLst>
  </p:timing>
</p:sld>
</file>

<file path=ppt/theme/theme1.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1396</Words>
  <Application>Microsoft Macintosh PowerPoint</Application>
  <PresentationFormat>Custom</PresentationFormat>
  <Paragraphs>60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Black</vt:lpstr>
      <vt:lpstr>Serving Through  Grace and Humility  in the Eternal Glory</vt:lpstr>
      <vt:lpstr>Abundant  Grace</vt:lpstr>
      <vt:lpstr>Power of Mercy</vt:lpstr>
      <vt:lpstr>Humility Exalts</vt:lpstr>
      <vt:lpstr>Path to Eternal Glory </vt:lpstr>
      <vt:lpstr>Endure All Things</vt:lpstr>
      <vt:lpstr>Eternal Glory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Serving Through  Grace and Humility  in the Eternal Glory</dc:title>
  <cp:lastModifiedBy>Ron Drumm</cp:lastModifiedBy>
  <cp:revision>2</cp:revision>
  <dcterms:modified xsi:type="dcterms:W3CDTF">2018-05-18T18:06:44Z</dcterms:modified>
</cp:coreProperties>
</file>