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sldIdLst>
    <p:sldId id="256" r:id="rId2"/>
    <p:sldId id="257" r:id="rId3"/>
    <p:sldId id="258" r:id="rId4"/>
    <p:sldId id="259" r:id="rId5"/>
    <p:sldId id="260" r:id="rId6"/>
    <p:sldId id="262" r:id="rId7"/>
    <p:sldId id="261" r:id="rId8"/>
    <p:sldId id="263" r:id="rId9"/>
    <p:sldId id="264" r:id="rId10"/>
    <p:sldId id="265"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6" autoAdjust="0"/>
    <p:restoredTop sz="94660"/>
  </p:normalViewPr>
  <p:slideViewPr>
    <p:cSldViewPr snapToGrid="0">
      <p:cViewPr varScale="1">
        <p:scale>
          <a:sx n="69" d="100"/>
          <a:sy n="69" d="100"/>
        </p:scale>
        <p:origin x="8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solidFill>
            <a:schemeClr val="tx2"/>
          </a:solidFill>
          <a:ln w="6350" cap="sq" cmpd="sng" algn="ctr">
            <a:solidFill>
              <a:schemeClr val="bg1"/>
            </a:solidFill>
            <a:prstDash val="solid"/>
            <a:miter lim="800000"/>
          </a:ln>
          <a:effectLst/>
        </p:spPr>
      </p:sp>
      <p:sp>
        <p:nvSpPr>
          <p:cNvPr id="15" name="Rectangle 14"/>
          <p:cNvSpPr/>
          <p:nvPr/>
        </p:nvSpPr>
        <p:spPr>
          <a:xfrm>
            <a:off x="3794760" y="1274764"/>
            <a:ext cx="1554480"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74765"/>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kumimoji="0" lang="en-US" sz="6200" b="0" i="0" u="none" strike="noStrike" kern="1200" cap="all" spc="-100" normalizeH="0" baseline="0">
                <a:ln>
                  <a:noFill/>
                </a:ln>
                <a:solidFill>
                  <a:sysClr val="window" lastClr="FFFFFF"/>
                </a:solidFill>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bg2"/>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20" name="Date Placeholder 19"/>
          <p:cNvSpPr>
            <a:spLocks noGrp="1"/>
          </p:cNvSpPr>
          <p:nvPr>
            <p:ph type="dt" sz="half" idx="10"/>
          </p:nvPr>
        </p:nvSpPr>
        <p:spPr>
          <a:xfrm>
            <a:off x="3931920" y="1334222"/>
            <a:ext cx="1280160" cy="457200"/>
          </a:xfrm>
        </p:spPr>
        <p:txBody>
          <a:bodyPr/>
          <a:lstStyle>
            <a:lvl1pPr algn="ctr">
              <a:defRPr sz="1100" spc="0" baseline="0">
                <a:solidFill>
                  <a:srgbClr val="FFFFFF"/>
                </a:solidFill>
                <a:latin typeface="+mn-lt"/>
              </a:defRPr>
            </a:lvl1pPr>
          </a:lstStyle>
          <a:p>
            <a:fld id="{2AED8E5B-0D98-4FE1-9B26-D1041E3A89F9}" type="datetimeFigureOut">
              <a:rPr lang="en-US" smtClean="0"/>
              <a:t>6/12/2018</a:t>
            </a:fld>
            <a:endParaRPr lang="en-US" dirty="0"/>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bg1">
                    <a:lumMod val="85000"/>
                  </a:schemeClr>
                </a:solidFill>
              </a:defRPr>
            </a:lvl1pPr>
          </a:lstStyle>
          <a:p>
            <a:endParaRPr lang="en-US" dirty="0"/>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bg1">
                    <a:lumMod val="8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5107542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2878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81813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3C2DCB-466C-4061-8D51-D3254DD77FA1}" type="datetimeFigureOut">
              <a:rPr lang="en-US" smtClean="0"/>
              <a:t>6/12/2018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22142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solidFill>
            <a:schemeClr val="tx2"/>
          </a:solidFill>
          <a:ln w="6350" cap="sq" cmpd="sng" algn="ctr">
            <a:solidFill>
              <a:schemeClr val="bg1"/>
            </a:solidFill>
            <a:prstDash val="solid"/>
            <a:miter lim="800000"/>
          </a:ln>
          <a:effectLst/>
        </p:spPr>
      </p:sp>
      <p:sp>
        <p:nvSpPr>
          <p:cNvPr id="30" name="Rectangle 29"/>
          <p:cNvSpPr/>
          <p:nvPr/>
        </p:nvSpPr>
        <p:spPr>
          <a:xfrm>
            <a:off x="3794760" y="1274764"/>
            <a:ext cx="1554480"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74765"/>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kumimoji="0" lang="en-US" sz="6200" b="0" i="0" u="none" strike="noStrike" kern="1200" cap="all" spc="-100" normalizeH="0" baseline="0" dirty="0">
                <a:ln>
                  <a:noFill/>
                </a:ln>
                <a:solidFill>
                  <a:sysClr val="window" lastClr="FFFFFF"/>
                </a:solidFill>
                <a:effectLst/>
                <a:uLnTx/>
                <a:uFillTx/>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bg2"/>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931920" y="1332914"/>
            <a:ext cx="1280160" cy="457200"/>
          </a:xfrm>
        </p:spPr>
        <p:txBody>
          <a:bodyPr/>
          <a:lstStyle>
            <a:lvl1pPr algn="ctr">
              <a:defRPr lang="en-US" sz="1100" kern="1200" spc="0" baseline="0">
                <a:solidFill>
                  <a:srgbClr val="FFFFFF"/>
                </a:solidFill>
                <a:latin typeface="+mn-lt"/>
                <a:ea typeface="+mn-ea"/>
                <a:cs typeface="+mn-cs"/>
              </a:defRPr>
            </a:lvl1pPr>
          </a:lstStyle>
          <a:p>
            <a:fld id="{8642357F-39F6-401C-9FF8-3072724998F3}" type="datetimeFigureOut">
              <a:rPr lang="en-US" smtClean="0"/>
              <a:t>6/12/2018</a:t>
            </a:fld>
            <a:endParaRPr lang="en-US" dirty="0"/>
          </a:p>
        </p:txBody>
      </p:sp>
      <p:sp>
        <p:nvSpPr>
          <p:cNvPr id="5" name="Footer Placeholder 4"/>
          <p:cNvSpPr>
            <a:spLocks noGrp="1"/>
          </p:cNvSpPr>
          <p:nvPr>
            <p:ph type="ftr" sz="quarter" idx="11"/>
          </p:nvPr>
        </p:nvSpPr>
        <p:spPr>
          <a:xfrm>
            <a:off x="1104679" y="5211060"/>
            <a:ext cx="4430268" cy="228600"/>
          </a:xfrm>
        </p:spPr>
        <p:txBody>
          <a:bodyPr/>
          <a:lstStyle>
            <a:lvl1pPr algn="l">
              <a:defRPr>
                <a:solidFill>
                  <a:schemeClr val="bg1">
                    <a:lumMod val="85000"/>
                  </a:schemeClr>
                </a:solidFill>
              </a:defRPr>
            </a:lvl1pPr>
          </a:lstStyle>
          <a:p>
            <a:endParaRPr lang="en-US" dirty="0"/>
          </a:p>
        </p:txBody>
      </p:sp>
      <p:sp>
        <p:nvSpPr>
          <p:cNvPr id="6" name="Slide Number Placeholder 5"/>
          <p:cNvSpPr>
            <a:spLocks noGrp="1"/>
          </p:cNvSpPr>
          <p:nvPr>
            <p:ph type="sldNum" sz="quarter" idx="12"/>
          </p:nvPr>
        </p:nvSpPr>
        <p:spPr>
          <a:xfrm>
            <a:off x="6453378" y="5211060"/>
            <a:ext cx="1584198" cy="228600"/>
          </a:xfrm>
        </p:spPr>
        <p:txBody>
          <a:bodyPr/>
          <a:lstStyle>
            <a:lvl1pPr>
              <a:defRPr>
                <a:solidFill>
                  <a:schemeClr val="bg1">
                    <a:lumMod val="8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4317630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9968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smtClean="0"/>
              <a:t>6/12/2018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1431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smtClean="0"/>
              <a:t>6/12/2018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98539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smtClean="0"/>
              <a:t>6/12/2018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96766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00232F85-D33A-46AF-9088-5A7400C1018E}" type="datetimeFigureOut">
              <a:rPr lang="en-US" smtClean="0"/>
              <a:t>6/12/2018</a:t>
            </a:fld>
            <a:endParaRPr lang="en-US" dirty="0"/>
          </a:p>
        </p:txBody>
      </p:sp>
      <p:sp>
        <p:nvSpPr>
          <p:cNvPr id="9" name="Footer Placeholder 8"/>
          <p:cNvSpPr>
            <a:spLocks noGrp="1"/>
          </p:cNvSpPr>
          <p:nvPr>
            <p:ph type="ftr" sz="quarter" idx="11"/>
          </p:nvPr>
        </p:nvSpPr>
        <p:spPr>
          <a:xfrm>
            <a:off x="2505454" y="6265818"/>
            <a:ext cx="3950208" cy="274320"/>
          </a:xfrm>
        </p:spPr>
        <p:txBody>
          <a:bodyPr/>
          <a:lstStyle>
            <a:lvl1pPr algn="ctr">
              <a:defRPr/>
            </a:lvl1pPr>
          </a:lstStyle>
          <a:p>
            <a:endParaRPr lang="en-US" dirty="0"/>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4FAB73BC-B049-4115-A692-8D63A059BFB8}" type="slidenum">
              <a:rPr lang="en-US" smtClean="0"/>
              <a:pPr/>
              <a:t>‹#›</a:t>
            </a:fld>
            <a:endParaRPr lang="en-US" dirty="0"/>
          </a:p>
        </p:txBody>
      </p:sp>
      <p:sp>
        <p:nvSpPr>
          <p:cNvPr id="12" name="Rectangle 11"/>
          <p:cNvSpPr/>
          <p:nvPr/>
        </p:nvSpPr>
        <p:spPr>
          <a:xfrm>
            <a:off x="6884162" y="292608"/>
            <a:ext cx="1956816" cy="6272784"/>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80499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884162" y="292608"/>
            <a:ext cx="1956816" cy="6272784"/>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bg2">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3EB3A624-F501-46A9-B8CA-4949E24E27C8}" type="datetimeFigureOut">
              <a:rPr lang="en-US" smtClean="0"/>
              <a:t>6/12/2018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96678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noFill/>
          <a:ln w="6350" cap="flat" cmpd="sng" algn="ctr">
            <a:solidFill>
              <a:schemeClr val="tx1"/>
            </a:solid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7338" y="6265818"/>
            <a:ext cx="2057400" cy="274320"/>
          </a:xfrm>
          <a:prstGeom prst="rect">
            <a:avLst/>
          </a:prstGeom>
        </p:spPr>
        <p:txBody>
          <a:bodyPr vert="horz" lIns="91440" tIns="45720" rIns="91440" bIns="45720" rtlCol="0" anchor="b"/>
          <a:lstStyle>
            <a:lvl1pPr algn="l">
              <a:defRPr sz="900">
                <a:solidFill>
                  <a:schemeClr val="tx2"/>
                </a:solidFill>
              </a:defRPr>
            </a:lvl1pPr>
          </a:lstStyle>
          <a:p>
            <a:fld id="{40C4D3C1-679D-44D8-8A9C-D402CE4EF569}" type="datetimeFigureOut">
              <a:rPr lang="en-US" smtClean="0"/>
              <a:t>6/12/2018</a:t>
            </a:fld>
            <a:endParaRPr lang="en-US" dirty="0"/>
          </a:p>
        </p:txBody>
      </p:sp>
      <p:sp>
        <p:nvSpPr>
          <p:cNvPr id="5" name="Footer Placeholder 4"/>
          <p:cNvSpPr>
            <a:spLocks noGrp="1"/>
          </p:cNvSpPr>
          <p:nvPr>
            <p:ph type="ftr" sz="quarter" idx="3"/>
          </p:nvPr>
        </p:nvSpPr>
        <p:spPr>
          <a:xfrm>
            <a:off x="2596896" y="6265818"/>
            <a:ext cx="3950208" cy="274320"/>
          </a:xfrm>
          <a:prstGeom prst="rect">
            <a:avLst/>
          </a:prstGeom>
        </p:spPr>
        <p:txBody>
          <a:bodyPr vert="horz" lIns="91440" tIns="45720" rIns="91440" bIns="45720" rtlCol="0" anchor="b"/>
          <a:lstStyle>
            <a:lvl1pPr algn="ctr">
              <a:defRPr sz="900">
                <a:solidFill>
                  <a:schemeClr val="tx2"/>
                </a:solidFill>
              </a:defRPr>
            </a:lvl1pPr>
          </a:lstStyle>
          <a:p>
            <a:endParaRPr lang="en-US" dirty="0"/>
          </a:p>
        </p:txBody>
      </p:sp>
      <p:sp>
        <p:nvSpPr>
          <p:cNvPr id="6" name="Slide Number Placeholder 5"/>
          <p:cNvSpPr>
            <a:spLocks noGrp="1"/>
          </p:cNvSpPr>
          <p:nvPr>
            <p:ph type="sldNum" sz="quarter" idx="4"/>
          </p:nvPr>
        </p:nvSpPr>
        <p:spPr>
          <a:xfrm>
            <a:off x="7743555" y="6265818"/>
            <a:ext cx="1097280" cy="274320"/>
          </a:xfrm>
          <a:prstGeom prst="rect">
            <a:avLst/>
          </a:prstGeom>
        </p:spPr>
        <p:txBody>
          <a:bodyPr vert="horz" lIns="91440" tIns="45720" rIns="91440" bIns="45720" rtlCol="0" anchor="b"/>
          <a:lstStyle>
            <a:lvl1pPr algn="r">
              <a:defRPr sz="900">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37716793"/>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0" eaLnBrk="1" latinLnBrk="0" hangingPunct="1">
        <a:lnSpc>
          <a:spcPct val="90000"/>
        </a:lnSpc>
        <a:spcBef>
          <a:spcPct val="0"/>
        </a:spcBef>
        <a:buNone/>
        <a:defRPr lang="en-US" sz="40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anose="020B0604020202020204"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EDA92-1D9B-4B3B-A90B-E068D601287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B2F25CB-F6EF-4853-9F49-A651A1C6030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45496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DA3D-C6FC-4BC3-A2A5-606AC30D01B5}"/>
              </a:ext>
            </a:extLst>
          </p:cNvPr>
          <p:cNvSpPr>
            <a:spLocks noGrp="1"/>
          </p:cNvSpPr>
          <p:nvPr>
            <p:ph type="title"/>
          </p:nvPr>
        </p:nvSpPr>
        <p:spPr/>
        <p:txBody>
          <a:bodyPr/>
          <a:lstStyle/>
          <a:p>
            <a:r>
              <a:rPr lang="en-US" dirty="0"/>
              <a:t>2 Corinthians 5:21</a:t>
            </a:r>
          </a:p>
        </p:txBody>
      </p:sp>
      <p:sp>
        <p:nvSpPr>
          <p:cNvPr id="4" name="TextBox 3">
            <a:extLst>
              <a:ext uri="{FF2B5EF4-FFF2-40B4-BE49-F238E27FC236}">
                <a16:creationId xmlns:a16="http://schemas.microsoft.com/office/drawing/2014/main" id="{DA31225E-0C83-4AEB-B049-8CAA103E267D}"/>
              </a:ext>
            </a:extLst>
          </p:cNvPr>
          <p:cNvSpPr txBox="1"/>
          <p:nvPr/>
        </p:nvSpPr>
        <p:spPr>
          <a:xfrm>
            <a:off x="731520" y="2105891"/>
            <a:ext cx="7826895" cy="1384995"/>
          </a:xfrm>
          <a:prstGeom prst="rect">
            <a:avLst/>
          </a:prstGeom>
          <a:noFill/>
        </p:spPr>
        <p:txBody>
          <a:bodyPr wrap="square" rtlCol="0">
            <a:spAutoFit/>
          </a:bodyPr>
          <a:lstStyle/>
          <a:p>
            <a:r>
              <a:rPr lang="en-US" sz="2800" dirty="0"/>
              <a:t>He made Him who knew no sin to be sin on our behalf, so that we might become the righteousness of God in Him. </a:t>
            </a:r>
          </a:p>
        </p:txBody>
      </p:sp>
    </p:spTree>
    <p:extLst>
      <p:ext uri="{BB962C8B-B14F-4D97-AF65-F5344CB8AC3E}">
        <p14:creationId xmlns:p14="http://schemas.microsoft.com/office/powerpoint/2010/main" val="2685791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DA3D-C6FC-4BC3-A2A5-606AC30D01B5}"/>
              </a:ext>
            </a:extLst>
          </p:cNvPr>
          <p:cNvSpPr>
            <a:spLocks noGrp="1"/>
          </p:cNvSpPr>
          <p:nvPr>
            <p:ph type="title"/>
          </p:nvPr>
        </p:nvSpPr>
        <p:spPr/>
        <p:txBody>
          <a:bodyPr/>
          <a:lstStyle/>
          <a:p>
            <a:r>
              <a:rPr lang="en-US" dirty="0"/>
              <a:t>Philippians 2:8</a:t>
            </a:r>
          </a:p>
        </p:txBody>
      </p:sp>
      <p:sp>
        <p:nvSpPr>
          <p:cNvPr id="4" name="TextBox 3">
            <a:extLst>
              <a:ext uri="{FF2B5EF4-FFF2-40B4-BE49-F238E27FC236}">
                <a16:creationId xmlns:a16="http://schemas.microsoft.com/office/drawing/2014/main" id="{DA31225E-0C83-4AEB-B049-8CAA103E267D}"/>
              </a:ext>
            </a:extLst>
          </p:cNvPr>
          <p:cNvSpPr txBox="1"/>
          <p:nvPr/>
        </p:nvSpPr>
        <p:spPr>
          <a:xfrm>
            <a:off x="731520" y="2105891"/>
            <a:ext cx="7826895" cy="1384995"/>
          </a:xfrm>
          <a:prstGeom prst="rect">
            <a:avLst/>
          </a:prstGeom>
          <a:noFill/>
        </p:spPr>
        <p:txBody>
          <a:bodyPr wrap="square" rtlCol="0">
            <a:spAutoFit/>
          </a:bodyPr>
          <a:lstStyle/>
          <a:p>
            <a:r>
              <a:rPr lang="en-US" sz="2800" dirty="0"/>
              <a:t>Being found in appearance as a man, He humbled Himself by becoming obedient to the point of death, even death on a cross. </a:t>
            </a:r>
          </a:p>
        </p:txBody>
      </p:sp>
    </p:spTree>
    <p:extLst>
      <p:ext uri="{BB962C8B-B14F-4D97-AF65-F5344CB8AC3E}">
        <p14:creationId xmlns:p14="http://schemas.microsoft.com/office/powerpoint/2010/main" val="2172381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9AD6D-DF73-49BC-9A31-FF47CF6D184C}"/>
              </a:ext>
            </a:extLst>
          </p:cNvPr>
          <p:cNvSpPr>
            <a:spLocks noGrp="1"/>
          </p:cNvSpPr>
          <p:nvPr>
            <p:ph type="title"/>
          </p:nvPr>
        </p:nvSpPr>
        <p:spPr/>
        <p:txBody>
          <a:bodyPr/>
          <a:lstStyle/>
          <a:p>
            <a:r>
              <a:rPr lang="en-US" dirty="0"/>
              <a:t>Crucifixion</a:t>
            </a:r>
          </a:p>
        </p:txBody>
      </p:sp>
      <p:sp>
        <p:nvSpPr>
          <p:cNvPr id="3" name="Content Placeholder 2">
            <a:extLst>
              <a:ext uri="{FF2B5EF4-FFF2-40B4-BE49-F238E27FC236}">
                <a16:creationId xmlns:a16="http://schemas.microsoft.com/office/drawing/2014/main" id="{41823689-4EB1-4E88-A912-A9600E1C7649}"/>
              </a:ext>
            </a:extLst>
          </p:cNvPr>
          <p:cNvSpPr>
            <a:spLocks noGrp="1"/>
          </p:cNvSpPr>
          <p:nvPr>
            <p:ph sz="half" idx="1"/>
          </p:nvPr>
        </p:nvSpPr>
        <p:spPr>
          <a:xfrm>
            <a:off x="731520" y="2103119"/>
            <a:ext cx="3657600" cy="4426989"/>
          </a:xfrm>
        </p:spPr>
        <p:txBody>
          <a:bodyPr>
            <a:normAutofit/>
          </a:bodyPr>
          <a:lstStyle/>
          <a:p>
            <a:r>
              <a:rPr lang="en-US" sz="2400" dirty="0"/>
              <a:t>Invented by the Persians to maximize pain and strike fear into the hearts of onlookers.</a:t>
            </a:r>
          </a:p>
          <a:p>
            <a:r>
              <a:rPr lang="en-US" sz="2400" dirty="0"/>
              <a:t>The Romans adopted it, but found ways to make it worse, by affixing condemned people to the pole with nails or straps. </a:t>
            </a:r>
          </a:p>
        </p:txBody>
      </p:sp>
      <p:pic>
        <p:nvPicPr>
          <p:cNvPr id="6" name="Content Placeholder 5">
            <a:extLst>
              <a:ext uri="{FF2B5EF4-FFF2-40B4-BE49-F238E27FC236}">
                <a16:creationId xmlns:a16="http://schemas.microsoft.com/office/drawing/2014/main" id="{2C0A42D4-F141-4C14-8C8F-4B6E3A65F4E1}"/>
              </a:ext>
            </a:extLst>
          </p:cNvPr>
          <p:cNvPicPr>
            <a:picLocks noGrp="1" noChangeAspect="1"/>
          </p:cNvPicPr>
          <p:nvPr>
            <p:ph sz="half" idx="2"/>
          </p:nvPr>
        </p:nvPicPr>
        <p:blipFill>
          <a:blip r:embed="rId2"/>
          <a:stretch>
            <a:fillRect/>
          </a:stretch>
        </p:blipFill>
        <p:spPr>
          <a:xfrm>
            <a:off x="4807894" y="807482"/>
            <a:ext cx="3604586" cy="5243036"/>
          </a:xfrm>
        </p:spPr>
      </p:pic>
    </p:spTree>
    <p:extLst>
      <p:ext uri="{BB962C8B-B14F-4D97-AF65-F5344CB8AC3E}">
        <p14:creationId xmlns:p14="http://schemas.microsoft.com/office/powerpoint/2010/main" val="1556221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rchaeological evidence of crucifixion">
            <a:extLst>
              <a:ext uri="{FF2B5EF4-FFF2-40B4-BE49-F238E27FC236}">
                <a16:creationId xmlns:a16="http://schemas.microsoft.com/office/drawing/2014/main" id="{B091069F-F830-467E-9488-69C4B73747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0" y="823913"/>
            <a:ext cx="6286500" cy="521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408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archaeological evidence of crucifixion">
            <a:extLst>
              <a:ext uri="{FF2B5EF4-FFF2-40B4-BE49-F238E27FC236}">
                <a16:creationId xmlns:a16="http://schemas.microsoft.com/office/drawing/2014/main" id="{E253EF37-28B8-4C78-B145-52E3AE0F9E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75" y="576263"/>
            <a:ext cx="4286250" cy="570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278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A3209-6765-4879-8090-69D49EC09DDB}"/>
              </a:ext>
            </a:extLst>
          </p:cNvPr>
          <p:cNvSpPr>
            <a:spLocks noGrp="1"/>
          </p:cNvSpPr>
          <p:nvPr>
            <p:ph type="title"/>
          </p:nvPr>
        </p:nvSpPr>
        <p:spPr/>
        <p:txBody>
          <a:bodyPr/>
          <a:lstStyle/>
          <a:p>
            <a:r>
              <a:rPr lang="en-US" dirty="0"/>
              <a:t>Why A Cross?</a:t>
            </a:r>
          </a:p>
        </p:txBody>
      </p:sp>
      <p:sp>
        <p:nvSpPr>
          <p:cNvPr id="3" name="Content Placeholder 2">
            <a:extLst>
              <a:ext uri="{FF2B5EF4-FFF2-40B4-BE49-F238E27FC236}">
                <a16:creationId xmlns:a16="http://schemas.microsoft.com/office/drawing/2014/main" id="{8E9EEF22-B359-4025-8C06-EB988534C3DE}"/>
              </a:ext>
            </a:extLst>
          </p:cNvPr>
          <p:cNvSpPr>
            <a:spLocks noGrp="1"/>
          </p:cNvSpPr>
          <p:nvPr>
            <p:ph idx="1"/>
          </p:nvPr>
        </p:nvSpPr>
        <p:spPr/>
        <p:txBody>
          <a:bodyPr>
            <a:normAutofit/>
          </a:bodyPr>
          <a:lstStyle/>
          <a:p>
            <a:r>
              <a:rPr lang="en-US" sz="2800" dirty="0"/>
              <a:t>He Bore the Curse for Mankind</a:t>
            </a:r>
          </a:p>
        </p:txBody>
      </p:sp>
    </p:spTree>
    <p:extLst>
      <p:ext uri="{BB962C8B-B14F-4D97-AF65-F5344CB8AC3E}">
        <p14:creationId xmlns:p14="http://schemas.microsoft.com/office/powerpoint/2010/main" val="4019669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DA3D-C6FC-4BC3-A2A5-606AC30D01B5}"/>
              </a:ext>
            </a:extLst>
          </p:cNvPr>
          <p:cNvSpPr>
            <a:spLocks noGrp="1"/>
          </p:cNvSpPr>
          <p:nvPr>
            <p:ph type="title"/>
          </p:nvPr>
        </p:nvSpPr>
        <p:spPr/>
        <p:txBody>
          <a:bodyPr/>
          <a:lstStyle/>
          <a:p>
            <a:r>
              <a:rPr lang="en-US" dirty="0"/>
              <a:t>Galatians 3:10-14</a:t>
            </a:r>
          </a:p>
        </p:txBody>
      </p:sp>
      <p:sp>
        <p:nvSpPr>
          <p:cNvPr id="4" name="TextBox 3">
            <a:extLst>
              <a:ext uri="{FF2B5EF4-FFF2-40B4-BE49-F238E27FC236}">
                <a16:creationId xmlns:a16="http://schemas.microsoft.com/office/drawing/2014/main" id="{DA31225E-0C83-4AEB-B049-8CAA103E267D}"/>
              </a:ext>
            </a:extLst>
          </p:cNvPr>
          <p:cNvSpPr txBox="1"/>
          <p:nvPr/>
        </p:nvSpPr>
        <p:spPr>
          <a:xfrm>
            <a:off x="731520" y="2105891"/>
            <a:ext cx="7826895" cy="3970318"/>
          </a:xfrm>
          <a:prstGeom prst="rect">
            <a:avLst/>
          </a:prstGeom>
          <a:noFill/>
        </p:spPr>
        <p:txBody>
          <a:bodyPr wrap="square" rtlCol="0">
            <a:spAutoFit/>
          </a:bodyPr>
          <a:lstStyle/>
          <a:p>
            <a:r>
              <a:rPr lang="en-US" sz="2800" dirty="0"/>
              <a:t>For as many as are of the works of the Law are under a curse; for it is written, “</a:t>
            </a:r>
            <a:r>
              <a:rPr lang="en-US" sz="2800" i="1" dirty="0"/>
              <a:t>Cursed is everyone who does not abide by all things written in the book of the Law, to perform them.</a:t>
            </a:r>
            <a:r>
              <a:rPr lang="en-US" sz="2800" dirty="0"/>
              <a:t>” Now, that no one is justified by the Law before God is evident; for, “</a:t>
            </a:r>
            <a:r>
              <a:rPr lang="en-US" sz="2800" i="1" dirty="0"/>
              <a:t>The righteous man shall live by faith.</a:t>
            </a:r>
            <a:r>
              <a:rPr lang="en-US" sz="2800" dirty="0"/>
              <a:t>” However, the Law is not of faith; on the contrary, “</a:t>
            </a:r>
            <a:r>
              <a:rPr lang="en-US" sz="2800" i="1" dirty="0"/>
              <a:t>He who practices them shall live by them.</a:t>
            </a:r>
            <a:r>
              <a:rPr lang="en-US" sz="2800" dirty="0"/>
              <a:t>”</a:t>
            </a:r>
          </a:p>
        </p:txBody>
      </p:sp>
    </p:spTree>
    <p:extLst>
      <p:ext uri="{BB962C8B-B14F-4D97-AF65-F5344CB8AC3E}">
        <p14:creationId xmlns:p14="http://schemas.microsoft.com/office/powerpoint/2010/main" val="983227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DA3D-C6FC-4BC3-A2A5-606AC30D01B5}"/>
              </a:ext>
            </a:extLst>
          </p:cNvPr>
          <p:cNvSpPr>
            <a:spLocks noGrp="1"/>
          </p:cNvSpPr>
          <p:nvPr>
            <p:ph type="title"/>
          </p:nvPr>
        </p:nvSpPr>
        <p:spPr/>
        <p:txBody>
          <a:bodyPr/>
          <a:lstStyle/>
          <a:p>
            <a:r>
              <a:rPr lang="en-US" dirty="0"/>
              <a:t>Galatians 3:10-14</a:t>
            </a:r>
          </a:p>
        </p:txBody>
      </p:sp>
      <p:sp>
        <p:nvSpPr>
          <p:cNvPr id="4" name="TextBox 3">
            <a:extLst>
              <a:ext uri="{FF2B5EF4-FFF2-40B4-BE49-F238E27FC236}">
                <a16:creationId xmlns:a16="http://schemas.microsoft.com/office/drawing/2014/main" id="{DA31225E-0C83-4AEB-B049-8CAA103E267D}"/>
              </a:ext>
            </a:extLst>
          </p:cNvPr>
          <p:cNvSpPr txBox="1"/>
          <p:nvPr/>
        </p:nvSpPr>
        <p:spPr>
          <a:xfrm>
            <a:off x="731520" y="2105891"/>
            <a:ext cx="7826895" cy="3108543"/>
          </a:xfrm>
          <a:prstGeom prst="rect">
            <a:avLst/>
          </a:prstGeom>
          <a:noFill/>
        </p:spPr>
        <p:txBody>
          <a:bodyPr wrap="square" rtlCol="0">
            <a:spAutoFit/>
          </a:bodyPr>
          <a:lstStyle/>
          <a:p>
            <a:r>
              <a:rPr lang="en-US" sz="2800" dirty="0"/>
              <a:t>Christ redeemed us from the curse of the Law, having become a curse for us—for it is written, “</a:t>
            </a:r>
            <a:r>
              <a:rPr lang="en-US" sz="2800" i="1" dirty="0"/>
              <a:t>Cursed is everyone who hangs on a tree</a:t>
            </a:r>
            <a:r>
              <a:rPr lang="en-US" sz="2800" dirty="0"/>
              <a:t>”—in order that in Christ Jesus the blessing of Abraham might come to the Gentiles, so that we would receive the promise of the Spirit through faith. </a:t>
            </a:r>
          </a:p>
        </p:txBody>
      </p:sp>
    </p:spTree>
    <p:extLst>
      <p:ext uri="{BB962C8B-B14F-4D97-AF65-F5344CB8AC3E}">
        <p14:creationId xmlns:p14="http://schemas.microsoft.com/office/powerpoint/2010/main" val="3277921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DA3D-C6FC-4BC3-A2A5-606AC30D01B5}"/>
              </a:ext>
            </a:extLst>
          </p:cNvPr>
          <p:cNvSpPr>
            <a:spLocks noGrp="1"/>
          </p:cNvSpPr>
          <p:nvPr>
            <p:ph type="title"/>
          </p:nvPr>
        </p:nvSpPr>
        <p:spPr/>
        <p:txBody>
          <a:bodyPr/>
          <a:lstStyle/>
          <a:p>
            <a:r>
              <a:rPr lang="en-US" dirty="0"/>
              <a:t>Deuteronomy 21:22-23</a:t>
            </a:r>
          </a:p>
        </p:txBody>
      </p:sp>
      <p:sp>
        <p:nvSpPr>
          <p:cNvPr id="4" name="TextBox 3">
            <a:extLst>
              <a:ext uri="{FF2B5EF4-FFF2-40B4-BE49-F238E27FC236}">
                <a16:creationId xmlns:a16="http://schemas.microsoft.com/office/drawing/2014/main" id="{DA31225E-0C83-4AEB-B049-8CAA103E267D}"/>
              </a:ext>
            </a:extLst>
          </p:cNvPr>
          <p:cNvSpPr txBox="1"/>
          <p:nvPr/>
        </p:nvSpPr>
        <p:spPr>
          <a:xfrm>
            <a:off x="731520" y="2105891"/>
            <a:ext cx="7826895" cy="3539430"/>
          </a:xfrm>
          <a:prstGeom prst="rect">
            <a:avLst/>
          </a:prstGeom>
          <a:noFill/>
        </p:spPr>
        <p:txBody>
          <a:bodyPr wrap="square" rtlCol="0">
            <a:spAutoFit/>
          </a:bodyPr>
          <a:lstStyle/>
          <a:p>
            <a:r>
              <a:rPr lang="en-US" sz="2800" dirty="0"/>
              <a:t>If a man has committed a sin worthy of death and he is put to death, and you hang him on a tree, his corpse shall not hang all night on the tree, but you shall surely bury him on the same day, for he who is hanged is accursed of God, so that you do not defile your land which the Lord your God gives you as an inheritance. </a:t>
            </a:r>
          </a:p>
        </p:txBody>
      </p:sp>
    </p:spTree>
    <p:extLst>
      <p:ext uri="{BB962C8B-B14F-4D97-AF65-F5344CB8AC3E}">
        <p14:creationId xmlns:p14="http://schemas.microsoft.com/office/powerpoint/2010/main" val="594921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TM03457510[[fn=Savon]]</Template>
  <TotalTime>964</TotalTime>
  <Words>345</Words>
  <Application>Microsoft Office PowerPoint</Application>
  <PresentationFormat>On-screen Show (4:3)</PresentationFormat>
  <Paragraphs>15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Savon</vt:lpstr>
      <vt:lpstr>PowerPoint Presentation</vt:lpstr>
      <vt:lpstr>Philippians 2:8</vt:lpstr>
      <vt:lpstr>Crucifixion</vt:lpstr>
      <vt:lpstr>PowerPoint Presentation</vt:lpstr>
      <vt:lpstr>PowerPoint Presentation</vt:lpstr>
      <vt:lpstr>Why A Cross?</vt:lpstr>
      <vt:lpstr>Galatians 3:10-14</vt:lpstr>
      <vt:lpstr>Galatians 3:10-14</vt:lpstr>
      <vt:lpstr>Deuteronomy 21:22-23</vt:lpstr>
      <vt:lpstr>2 Corinthians 5:21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Guzzetta</dc:creator>
  <cp:lastModifiedBy>John Guzzetta</cp:lastModifiedBy>
  <cp:revision>5</cp:revision>
  <cp:lastPrinted>2018-06-13T13:43:41Z</cp:lastPrinted>
  <dcterms:created xsi:type="dcterms:W3CDTF">2018-06-12T21:41:14Z</dcterms:created>
  <dcterms:modified xsi:type="dcterms:W3CDTF">2018-06-13T13:45:15Z</dcterms:modified>
</cp:coreProperties>
</file>