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70" r:id="rId3"/>
    <p:sldId id="258" r:id="rId4"/>
    <p:sldId id="267" r:id="rId5"/>
    <p:sldId id="271" r:id="rId6"/>
    <p:sldId id="264" r:id="rId7"/>
    <p:sldId id="272" r:id="rId8"/>
    <p:sldId id="273" r:id="rId9"/>
    <p:sldId id="277" r:id="rId10"/>
    <p:sldId id="278" r:id="rId11"/>
    <p:sldId id="274" r:id="rId12"/>
    <p:sldId id="275" r:id="rId13"/>
    <p:sldId id="276"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6" autoAdjust="0"/>
    <p:restoredTop sz="94660"/>
  </p:normalViewPr>
  <p:slideViewPr>
    <p:cSldViewPr snapToGrid="0">
      <p:cViewPr varScale="1">
        <p:scale>
          <a:sx n="80" d="100"/>
          <a:sy n="80" d="100"/>
        </p:scale>
        <p:origin x="1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15" name="Rectangle 14"/>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74765"/>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kumimoji="0" lang="en-US" sz="6200" b="0" i="0" u="none" strike="noStrike" kern="1200" cap="all" spc="-100" normalizeH="0" baseline="0">
                <a:ln>
                  <a:noFill/>
                </a:ln>
                <a:solidFill>
                  <a:sysClr val="window" lastClr="FFFFFF"/>
                </a:solidFill>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bg2"/>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34222"/>
            <a:ext cx="1280160" cy="457200"/>
          </a:xfrm>
        </p:spPr>
        <p:txBody>
          <a:bodyPr/>
          <a:lstStyle>
            <a:lvl1pPr algn="ctr">
              <a:defRPr sz="1100" spc="0" baseline="0">
                <a:solidFill>
                  <a:srgbClr val="FFFFFF"/>
                </a:solidFill>
                <a:latin typeface="+mn-lt"/>
              </a:defRPr>
            </a:lvl1pPr>
          </a:lstStyle>
          <a:p>
            <a:fld id="{2AED8E5B-0D98-4FE1-9B26-D1041E3A89F9}" type="datetimeFigureOut">
              <a:rPr lang="en-US" smtClean="0"/>
              <a:t>7/5/2018</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bg1">
                    <a:lumMod val="8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bg1">
                    <a:lumMod val="8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10754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smtClean="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87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smtClean="0"/>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8181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3C2DCB-466C-4061-8D51-D3254DD77FA1}" type="datetimeFigureOut">
              <a:rPr lang="en-US" smtClean="0"/>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214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30" name="Rectangle 29"/>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74765"/>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kumimoji="0" lang="en-US" sz="6200" b="0" i="0" u="none" strike="noStrike" kern="1200" cap="all" spc="-100" normalizeH="0" baseline="0" dirty="0">
                <a:ln>
                  <a:noFill/>
                </a:ln>
                <a:solidFill>
                  <a:sysClr val="window" lastClr="FFFFFF"/>
                </a:solidFill>
                <a:effectLst/>
                <a:uLnTx/>
                <a:uFillTx/>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bg2"/>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32914"/>
            <a:ext cx="1280160" cy="457200"/>
          </a:xfrm>
        </p:spPr>
        <p:txBody>
          <a:bodyPr/>
          <a:lstStyle>
            <a:lvl1pPr algn="ctr">
              <a:defRPr lang="en-US" sz="1100" kern="1200" spc="0" baseline="0">
                <a:solidFill>
                  <a:srgbClr val="FFFFFF"/>
                </a:solidFill>
                <a:latin typeface="+mn-lt"/>
                <a:ea typeface="+mn-ea"/>
                <a:cs typeface="+mn-cs"/>
              </a:defRPr>
            </a:lvl1pPr>
          </a:lstStyle>
          <a:p>
            <a:fld id="{8642357F-39F6-401C-9FF8-3072724998F3}" type="datetimeFigureOut">
              <a:rPr lang="en-US" smtClean="0"/>
              <a:t>7/5/2018</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lvl1pPr>
              <a:defRPr>
                <a:solidFill>
                  <a:schemeClr val="bg1">
                    <a:lumMod val="8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317630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smtClean="0"/>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968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smtClean="0"/>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431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smtClean="0"/>
              <a:t>7/5/2018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853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7/5/2018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9676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0232F85-D33A-46AF-9088-5A7400C1018E}" type="datetimeFigureOut">
              <a:rPr lang="en-US" smtClean="0"/>
              <a:t>7/5/2018</a:t>
            </a:fld>
            <a:endParaRPr lang="en-US" dirty="0"/>
          </a:p>
        </p:txBody>
      </p:sp>
      <p:sp>
        <p:nvSpPr>
          <p:cNvPr id="9" name="Footer Placeholder 8"/>
          <p:cNvSpPr>
            <a:spLocks noGrp="1"/>
          </p:cNvSpPr>
          <p:nvPr>
            <p:ph type="ftr" sz="quarter" idx="11"/>
          </p:nvPr>
        </p:nvSpPr>
        <p:spPr>
          <a:xfrm>
            <a:off x="2505454" y="6265818"/>
            <a:ext cx="3950208" cy="274320"/>
          </a:xfrm>
        </p:spPr>
        <p:txBody>
          <a:bodyPr/>
          <a:lstStyle>
            <a:lvl1pPr algn="ctr">
              <a:defRPr/>
            </a:lvl1pPr>
          </a:lstStyle>
          <a:p>
            <a:endParaRPr lang="en-US" dirty="0"/>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2" name="Rectangle 11"/>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049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bg2">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EB3A624-F501-46A9-B8CA-4949E24E27C8}" type="datetimeFigureOut">
              <a:rPr lang="en-US" smtClean="0"/>
              <a:t>7/5/2018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667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noFill/>
          <a:ln w="6350" cap="flat" cmpd="sng" algn="ctr">
            <a:solidFill>
              <a:schemeClr val="tx1"/>
            </a:solid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7338" y="6265818"/>
            <a:ext cx="2057400" cy="274320"/>
          </a:xfrm>
          <a:prstGeom prst="rect">
            <a:avLst/>
          </a:prstGeom>
        </p:spPr>
        <p:txBody>
          <a:bodyPr vert="horz" lIns="91440" tIns="45720" rIns="91440" bIns="45720" rtlCol="0" anchor="b"/>
          <a:lstStyle>
            <a:lvl1pPr algn="l">
              <a:defRPr sz="900">
                <a:solidFill>
                  <a:schemeClr val="tx2"/>
                </a:solidFill>
              </a:defRPr>
            </a:lvl1pPr>
          </a:lstStyle>
          <a:p>
            <a:fld id="{40C4D3C1-679D-44D8-8A9C-D402CE4EF569}" type="datetimeFigureOut">
              <a:rPr lang="en-US" smtClean="0"/>
              <a:t>7/5/2018</a:t>
            </a:fld>
            <a:endParaRPr lang="en-US" dirty="0"/>
          </a:p>
        </p:txBody>
      </p:sp>
      <p:sp>
        <p:nvSpPr>
          <p:cNvPr id="5" name="Footer Placeholder 4"/>
          <p:cNvSpPr>
            <a:spLocks noGrp="1"/>
          </p:cNvSpPr>
          <p:nvPr>
            <p:ph type="ftr" sz="quarter" idx="3"/>
          </p:nvPr>
        </p:nvSpPr>
        <p:spPr>
          <a:xfrm>
            <a:off x="2596896" y="6265818"/>
            <a:ext cx="3950208" cy="274320"/>
          </a:xfrm>
          <a:prstGeom prst="rect">
            <a:avLst/>
          </a:prstGeom>
        </p:spPr>
        <p:txBody>
          <a:bodyPr vert="horz" lIns="91440" tIns="45720" rIns="91440" bIns="45720" rtlCol="0" anchor="b"/>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7743555" y="6265818"/>
            <a:ext cx="1097280" cy="274320"/>
          </a:xfrm>
          <a:prstGeom prst="rect">
            <a:avLst/>
          </a:prstGeom>
        </p:spPr>
        <p:txBody>
          <a:bodyPr vert="horz" lIns="91440" tIns="45720" rIns="91440" bIns="45720" rtlCol="0" anchor="b"/>
          <a:lstStyle>
            <a:lvl1pPr algn="r">
              <a:defRPr sz="900">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7716793"/>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lang="en-US" sz="40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anose="020B0604020202020204"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DA92-1D9B-4B3B-A90B-E068D601287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B2F25CB-F6EF-4853-9F49-A651A1C6030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5496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Numbers 21:4-9</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539430"/>
          </a:xfrm>
          <a:prstGeom prst="rect">
            <a:avLst/>
          </a:prstGeom>
          <a:noFill/>
        </p:spPr>
        <p:txBody>
          <a:bodyPr wrap="square" rtlCol="0">
            <a:spAutoFit/>
          </a:bodyPr>
          <a:lstStyle/>
          <a:p>
            <a:r>
              <a:rPr lang="en-US" sz="2800" dirty="0"/>
              <a:t>Then the Lord said to Moses, “Make a fiery serpent, and set it on a standard; and it shall come about, that everyone who is bitten, when he looks at it, he will live.” And Moses made a bronze serpent and set it on the standard, and it came about that if a serpent bit any man, when he looked to the bronze serpent, he lived.</a:t>
            </a:r>
          </a:p>
        </p:txBody>
      </p:sp>
    </p:spTree>
    <p:extLst>
      <p:ext uri="{BB962C8B-B14F-4D97-AF65-F5344CB8AC3E}">
        <p14:creationId xmlns:p14="http://schemas.microsoft.com/office/powerpoint/2010/main" val="17216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3209-6765-4879-8090-69D49EC09DDB}"/>
              </a:ext>
            </a:extLst>
          </p:cNvPr>
          <p:cNvSpPr>
            <a:spLocks noGrp="1"/>
          </p:cNvSpPr>
          <p:nvPr>
            <p:ph type="title"/>
          </p:nvPr>
        </p:nvSpPr>
        <p:spPr/>
        <p:txBody>
          <a:bodyPr/>
          <a:lstStyle/>
          <a:p>
            <a:r>
              <a:rPr lang="en-US" dirty="0"/>
              <a:t>Jesus and the Bronze Serpent</a:t>
            </a:r>
          </a:p>
        </p:txBody>
      </p:sp>
      <p:sp>
        <p:nvSpPr>
          <p:cNvPr id="3" name="Content Placeholder 2">
            <a:extLst>
              <a:ext uri="{FF2B5EF4-FFF2-40B4-BE49-F238E27FC236}">
                <a16:creationId xmlns:a16="http://schemas.microsoft.com/office/drawing/2014/main" id="{8E9EEF22-B359-4025-8C06-EB988534C3DE}"/>
              </a:ext>
            </a:extLst>
          </p:cNvPr>
          <p:cNvSpPr>
            <a:spLocks noGrp="1"/>
          </p:cNvSpPr>
          <p:nvPr>
            <p:ph idx="1"/>
          </p:nvPr>
        </p:nvSpPr>
        <p:spPr/>
        <p:txBody>
          <a:bodyPr>
            <a:normAutofit/>
          </a:bodyPr>
          <a:lstStyle/>
          <a:p>
            <a:r>
              <a:rPr lang="en-US" sz="2800" dirty="0"/>
              <a:t>God supplies salvation!</a:t>
            </a:r>
          </a:p>
          <a:p>
            <a:r>
              <a:rPr lang="en-US" sz="2800" dirty="0"/>
              <a:t>The faithful must look unto Jesus, who has been lifted up. </a:t>
            </a:r>
            <a:endParaRPr lang="en-US" sz="2600" dirty="0"/>
          </a:p>
        </p:txBody>
      </p:sp>
    </p:spTree>
    <p:extLst>
      <p:ext uri="{BB962C8B-B14F-4D97-AF65-F5344CB8AC3E}">
        <p14:creationId xmlns:p14="http://schemas.microsoft.com/office/powerpoint/2010/main" val="266525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2 Kings 18:3-4</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539430"/>
          </a:xfrm>
          <a:prstGeom prst="rect">
            <a:avLst/>
          </a:prstGeom>
          <a:noFill/>
        </p:spPr>
        <p:txBody>
          <a:bodyPr wrap="square" rtlCol="0">
            <a:spAutoFit/>
          </a:bodyPr>
          <a:lstStyle/>
          <a:p>
            <a:r>
              <a:rPr lang="en-US" sz="2800" dirty="0"/>
              <a:t>[Hezekiah] did right in the sight of the Lord, according to all that his father David had done. He removed the high places and broke down the sacred pillars and cut down the Asherah. He also broke in pieces the bronze serpent that Moses had made, for until those days the sons of Israel burned incense to it; and it was called </a:t>
            </a:r>
            <a:r>
              <a:rPr lang="en-US" sz="2800" dirty="0" err="1"/>
              <a:t>Nehushtan</a:t>
            </a:r>
            <a:r>
              <a:rPr lang="en-US" sz="2800" dirty="0"/>
              <a:t>. </a:t>
            </a:r>
          </a:p>
        </p:txBody>
      </p:sp>
    </p:spTree>
    <p:extLst>
      <p:ext uri="{BB962C8B-B14F-4D97-AF65-F5344CB8AC3E}">
        <p14:creationId xmlns:p14="http://schemas.microsoft.com/office/powerpoint/2010/main" val="522092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kissing cross basketball">
            <a:extLst>
              <a:ext uri="{FF2B5EF4-FFF2-40B4-BE49-F238E27FC236}">
                <a16:creationId xmlns:a16="http://schemas.microsoft.com/office/drawing/2014/main" id="{788796E3-8A28-41D0-B4D4-F70369AC97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68" y="242233"/>
            <a:ext cx="4572000" cy="46729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kissing cross">
            <a:extLst>
              <a:ext uri="{FF2B5EF4-FFF2-40B4-BE49-F238E27FC236}">
                <a16:creationId xmlns:a16="http://schemas.microsoft.com/office/drawing/2014/main" id="{78B0E7DE-B3A3-4D3E-A766-F214193C3C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165" y="3124864"/>
            <a:ext cx="5339767" cy="349090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a:extLst>
              <a:ext uri="{FF2B5EF4-FFF2-40B4-BE49-F238E27FC236}">
                <a16:creationId xmlns:a16="http://schemas.microsoft.com/office/drawing/2014/main" id="{38657C80-58CD-429B-8258-A30805A9F4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6156" y="242233"/>
            <a:ext cx="3356776" cy="288263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ornate cross">
            <a:extLst>
              <a:ext uri="{FF2B5EF4-FFF2-40B4-BE49-F238E27FC236}">
                <a16:creationId xmlns:a16="http://schemas.microsoft.com/office/drawing/2014/main" id="{F3B75075-D54C-408B-9E56-14432BD445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068" y="4026757"/>
            <a:ext cx="2589009" cy="2589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77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Philippians 2:8</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1384995"/>
          </a:xfrm>
          <a:prstGeom prst="rect">
            <a:avLst/>
          </a:prstGeom>
          <a:noFill/>
        </p:spPr>
        <p:txBody>
          <a:bodyPr wrap="square" rtlCol="0">
            <a:spAutoFit/>
          </a:bodyPr>
          <a:lstStyle/>
          <a:p>
            <a:r>
              <a:rPr lang="en-US" sz="2800" dirty="0"/>
              <a:t>Being found in appearance as a man, He humbled Himself by becoming obedient to the point of death, even death on a cross. </a:t>
            </a:r>
          </a:p>
        </p:txBody>
      </p:sp>
    </p:spTree>
    <p:extLst>
      <p:ext uri="{BB962C8B-B14F-4D97-AF65-F5344CB8AC3E}">
        <p14:creationId xmlns:p14="http://schemas.microsoft.com/office/powerpoint/2010/main" val="300191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AD6D-DF73-49BC-9A31-FF47CF6D184C}"/>
              </a:ext>
            </a:extLst>
          </p:cNvPr>
          <p:cNvSpPr>
            <a:spLocks noGrp="1"/>
          </p:cNvSpPr>
          <p:nvPr>
            <p:ph type="title"/>
          </p:nvPr>
        </p:nvSpPr>
        <p:spPr/>
        <p:txBody>
          <a:bodyPr/>
          <a:lstStyle/>
          <a:p>
            <a:r>
              <a:rPr lang="en-US" dirty="0"/>
              <a:t>Crucifixion</a:t>
            </a:r>
          </a:p>
        </p:txBody>
      </p:sp>
      <p:sp>
        <p:nvSpPr>
          <p:cNvPr id="3" name="Content Placeholder 2">
            <a:extLst>
              <a:ext uri="{FF2B5EF4-FFF2-40B4-BE49-F238E27FC236}">
                <a16:creationId xmlns:a16="http://schemas.microsoft.com/office/drawing/2014/main" id="{41823689-4EB1-4E88-A912-A9600E1C7649}"/>
              </a:ext>
            </a:extLst>
          </p:cNvPr>
          <p:cNvSpPr>
            <a:spLocks noGrp="1"/>
          </p:cNvSpPr>
          <p:nvPr>
            <p:ph sz="half" idx="1"/>
          </p:nvPr>
        </p:nvSpPr>
        <p:spPr>
          <a:xfrm>
            <a:off x="731520" y="2103119"/>
            <a:ext cx="3657600" cy="4426989"/>
          </a:xfrm>
        </p:spPr>
        <p:txBody>
          <a:bodyPr>
            <a:normAutofit/>
          </a:bodyPr>
          <a:lstStyle/>
          <a:p>
            <a:r>
              <a:rPr lang="en-US" sz="2400" dirty="0"/>
              <a:t>Invented by the Persians to maximize pain and strike fear into the hearts of onlookers.</a:t>
            </a:r>
          </a:p>
          <a:p>
            <a:r>
              <a:rPr lang="en-US" sz="2400" dirty="0"/>
              <a:t>The Romans adopted it, but found ways to make it worse, by affixing condemned people to the pole with nails or straps. </a:t>
            </a:r>
          </a:p>
        </p:txBody>
      </p:sp>
      <p:pic>
        <p:nvPicPr>
          <p:cNvPr id="6" name="Content Placeholder 5">
            <a:extLst>
              <a:ext uri="{FF2B5EF4-FFF2-40B4-BE49-F238E27FC236}">
                <a16:creationId xmlns:a16="http://schemas.microsoft.com/office/drawing/2014/main" id="{2C0A42D4-F141-4C14-8C8F-4B6E3A65F4E1}"/>
              </a:ext>
            </a:extLst>
          </p:cNvPr>
          <p:cNvPicPr>
            <a:picLocks noGrp="1" noChangeAspect="1"/>
          </p:cNvPicPr>
          <p:nvPr>
            <p:ph sz="half" idx="2"/>
          </p:nvPr>
        </p:nvPicPr>
        <p:blipFill>
          <a:blip r:embed="rId2"/>
          <a:stretch>
            <a:fillRect/>
          </a:stretch>
        </p:blipFill>
        <p:spPr>
          <a:xfrm>
            <a:off x="4807894" y="807482"/>
            <a:ext cx="3604586" cy="5243036"/>
          </a:xfrm>
        </p:spPr>
      </p:pic>
    </p:spTree>
    <p:extLst>
      <p:ext uri="{BB962C8B-B14F-4D97-AF65-F5344CB8AC3E}">
        <p14:creationId xmlns:p14="http://schemas.microsoft.com/office/powerpoint/2010/main" val="1556221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3209-6765-4879-8090-69D49EC09DDB}"/>
              </a:ext>
            </a:extLst>
          </p:cNvPr>
          <p:cNvSpPr>
            <a:spLocks noGrp="1"/>
          </p:cNvSpPr>
          <p:nvPr>
            <p:ph type="title"/>
          </p:nvPr>
        </p:nvSpPr>
        <p:spPr/>
        <p:txBody>
          <a:bodyPr/>
          <a:lstStyle/>
          <a:p>
            <a:r>
              <a:rPr lang="en-US" dirty="0"/>
              <a:t>Why A Cross?</a:t>
            </a:r>
          </a:p>
        </p:txBody>
      </p:sp>
      <p:sp>
        <p:nvSpPr>
          <p:cNvPr id="3" name="Content Placeholder 2">
            <a:extLst>
              <a:ext uri="{FF2B5EF4-FFF2-40B4-BE49-F238E27FC236}">
                <a16:creationId xmlns:a16="http://schemas.microsoft.com/office/drawing/2014/main" id="{8E9EEF22-B359-4025-8C06-EB988534C3DE}"/>
              </a:ext>
            </a:extLst>
          </p:cNvPr>
          <p:cNvSpPr>
            <a:spLocks noGrp="1"/>
          </p:cNvSpPr>
          <p:nvPr>
            <p:ph idx="1"/>
          </p:nvPr>
        </p:nvSpPr>
        <p:spPr/>
        <p:txBody>
          <a:bodyPr>
            <a:normAutofit/>
          </a:bodyPr>
          <a:lstStyle/>
          <a:p>
            <a:r>
              <a:rPr lang="en-US" sz="2800" dirty="0"/>
              <a:t>He Bore the Curse for Mankind </a:t>
            </a:r>
          </a:p>
          <a:p>
            <a:pPr lvl="1"/>
            <a:r>
              <a:rPr lang="en-US" sz="2600" dirty="0"/>
              <a:t>Rom. 6:23, Gal. 3:10-11</a:t>
            </a:r>
          </a:p>
          <a:p>
            <a:r>
              <a:rPr lang="en-US" sz="2800" dirty="0"/>
              <a:t>He Suffered the Wrath of God, as Predicted in Prophecy</a:t>
            </a:r>
          </a:p>
          <a:p>
            <a:pPr lvl="1"/>
            <a:r>
              <a:rPr lang="en-US" sz="2600" dirty="0"/>
              <a:t>Psalm 22, Matt. 27</a:t>
            </a:r>
          </a:p>
        </p:txBody>
      </p:sp>
    </p:spTree>
    <p:extLst>
      <p:ext uri="{BB962C8B-B14F-4D97-AF65-F5344CB8AC3E}">
        <p14:creationId xmlns:p14="http://schemas.microsoft.com/office/powerpoint/2010/main" val="274897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3209-6765-4879-8090-69D49EC09DDB}"/>
              </a:ext>
            </a:extLst>
          </p:cNvPr>
          <p:cNvSpPr>
            <a:spLocks noGrp="1"/>
          </p:cNvSpPr>
          <p:nvPr>
            <p:ph type="title"/>
          </p:nvPr>
        </p:nvSpPr>
        <p:spPr/>
        <p:txBody>
          <a:bodyPr/>
          <a:lstStyle/>
          <a:p>
            <a:r>
              <a:rPr lang="en-US" dirty="0"/>
              <a:t>Why A Cross?</a:t>
            </a:r>
          </a:p>
        </p:txBody>
      </p:sp>
      <p:sp>
        <p:nvSpPr>
          <p:cNvPr id="3" name="Content Placeholder 2">
            <a:extLst>
              <a:ext uri="{FF2B5EF4-FFF2-40B4-BE49-F238E27FC236}">
                <a16:creationId xmlns:a16="http://schemas.microsoft.com/office/drawing/2014/main" id="{8E9EEF22-B359-4025-8C06-EB988534C3DE}"/>
              </a:ext>
            </a:extLst>
          </p:cNvPr>
          <p:cNvSpPr>
            <a:spLocks noGrp="1"/>
          </p:cNvSpPr>
          <p:nvPr>
            <p:ph idx="1"/>
          </p:nvPr>
        </p:nvSpPr>
        <p:spPr/>
        <p:txBody>
          <a:bodyPr>
            <a:normAutofit/>
          </a:bodyPr>
          <a:lstStyle/>
          <a:p>
            <a:r>
              <a:rPr lang="en-US" sz="2800" dirty="0"/>
              <a:t>He Bore the Curse for Mankind </a:t>
            </a:r>
          </a:p>
          <a:p>
            <a:pPr lvl="1"/>
            <a:r>
              <a:rPr lang="en-US" sz="2600" dirty="0"/>
              <a:t>Rom. 6:23, Gal. 3:10-11</a:t>
            </a:r>
          </a:p>
          <a:p>
            <a:r>
              <a:rPr lang="en-US" sz="2800" dirty="0"/>
              <a:t>He Suffered the Wrath of God, as Predicted in Prophecy</a:t>
            </a:r>
          </a:p>
          <a:p>
            <a:pPr lvl="1"/>
            <a:r>
              <a:rPr lang="en-US" sz="2600" dirty="0"/>
              <a:t>Psalm 22, Matt. 27</a:t>
            </a:r>
          </a:p>
          <a:p>
            <a:r>
              <a:rPr lang="en-US" sz="2800" dirty="0">
                <a:solidFill>
                  <a:srgbClr val="FFFF00"/>
                </a:solidFill>
              </a:rPr>
              <a:t>He Was Lifted Up as a Bridge Between Heaven and Earth</a:t>
            </a:r>
          </a:p>
        </p:txBody>
      </p:sp>
    </p:spTree>
    <p:extLst>
      <p:ext uri="{BB962C8B-B14F-4D97-AF65-F5344CB8AC3E}">
        <p14:creationId xmlns:p14="http://schemas.microsoft.com/office/powerpoint/2010/main" val="335182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John 3:16</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970318"/>
          </a:xfrm>
          <a:prstGeom prst="rect">
            <a:avLst/>
          </a:prstGeom>
          <a:noFill/>
        </p:spPr>
        <p:txBody>
          <a:bodyPr wrap="square" rtlCol="0">
            <a:spAutoFit/>
          </a:bodyPr>
          <a:lstStyle/>
          <a:p>
            <a:endParaRPr lang="en-US" sz="2800" dirty="0"/>
          </a:p>
          <a:p>
            <a:endParaRPr lang="en-US" sz="2800" dirty="0"/>
          </a:p>
          <a:p>
            <a:endParaRPr lang="en-US" sz="2800" dirty="0"/>
          </a:p>
          <a:p>
            <a:endParaRPr lang="en-US" sz="2800" dirty="0"/>
          </a:p>
          <a:p>
            <a:endParaRPr lang="en-US" sz="2800" dirty="0"/>
          </a:p>
          <a:p>
            <a:r>
              <a:rPr lang="en-US" sz="2800" dirty="0"/>
              <a:t>                       </a:t>
            </a:r>
            <a:r>
              <a:rPr lang="en-US" sz="2000" dirty="0"/>
              <a:t>  </a:t>
            </a:r>
            <a:r>
              <a:rPr lang="en-US" sz="2800" dirty="0"/>
              <a:t>      For God so loved the world that He have His only begotten Son, that whoever believes in Him shall not perish, but have eternal life. </a:t>
            </a:r>
          </a:p>
        </p:txBody>
      </p:sp>
    </p:spTree>
    <p:extLst>
      <p:ext uri="{BB962C8B-B14F-4D97-AF65-F5344CB8AC3E}">
        <p14:creationId xmlns:p14="http://schemas.microsoft.com/office/powerpoint/2010/main" val="59492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John 3:13-16</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970318"/>
          </a:xfrm>
          <a:prstGeom prst="rect">
            <a:avLst/>
          </a:prstGeom>
          <a:noFill/>
        </p:spPr>
        <p:txBody>
          <a:bodyPr wrap="square" rtlCol="0">
            <a:spAutoFit/>
          </a:bodyPr>
          <a:lstStyle/>
          <a:p>
            <a:r>
              <a:rPr lang="en-US" sz="2800" dirty="0"/>
              <a:t>No one has ascended into heaven, but He who descended from heaven: the Son of Man. As Moses lifted up the serpent in the wilderness, even so must the Son of Man be lifted up; so that whoever believes will in Him have eternal life. For God so loved the world that He have His only begotten Son, that whoever believes in Him shall not perish, but have eternal life. </a:t>
            </a:r>
          </a:p>
        </p:txBody>
      </p:sp>
    </p:spTree>
    <p:extLst>
      <p:ext uri="{BB962C8B-B14F-4D97-AF65-F5344CB8AC3E}">
        <p14:creationId xmlns:p14="http://schemas.microsoft.com/office/powerpoint/2010/main" val="185245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Numbers 21:4-9</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3970318"/>
          </a:xfrm>
          <a:prstGeom prst="rect">
            <a:avLst/>
          </a:prstGeom>
          <a:noFill/>
        </p:spPr>
        <p:txBody>
          <a:bodyPr wrap="square" rtlCol="0">
            <a:spAutoFit/>
          </a:bodyPr>
          <a:lstStyle/>
          <a:p>
            <a:r>
              <a:rPr lang="en-US" sz="2800" dirty="0"/>
              <a:t>…the people became impatient because of the journey. The people spoke against God and Moses, “Why have you brought us up out of Egypt to die in the wilderness? For there is no food and no water, and we loathe this miserable food.” The Lord sent fiery serpents among the people and they bit the people, so that many people of Israel died. </a:t>
            </a:r>
          </a:p>
        </p:txBody>
      </p:sp>
    </p:spTree>
    <p:extLst>
      <p:ext uri="{BB962C8B-B14F-4D97-AF65-F5344CB8AC3E}">
        <p14:creationId xmlns:p14="http://schemas.microsoft.com/office/powerpoint/2010/main" val="260451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DA3D-C6FC-4BC3-A2A5-606AC30D01B5}"/>
              </a:ext>
            </a:extLst>
          </p:cNvPr>
          <p:cNvSpPr>
            <a:spLocks noGrp="1"/>
          </p:cNvSpPr>
          <p:nvPr>
            <p:ph type="title"/>
          </p:nvPr>
        </p:nvSpPr>
        <p:spPr/>
        <p:txBody>
          <a:bodyPr/>
          <a:lstStyle/>
          <a:p>
            <a:r>
              <a:rPr lang="en-US" dirty="0"/>
              <a:t>Numbers 21:4-9</a:t>
            </a:r>
          </a:p>
        </p:txBody>
      </p:sp>
      <p:sp>
        <p:nvSpPr>
          <p:cNvPr id="4" name="TextBox 3">
            <a:extLst>
              <a:ext uri="{FF2B5EF4-FFF2-40B4-BE49-F238E27FC236}">
                <a16:creationId xmlns:a16="http://schemas.microsoft.com/office/drawing/2014/main" id="{DA31225E-0C83-4AEB-B049-8CAA103E267D}"/>
              </a:ext>
            </a:extLst>
          </p:cNvPr>
          <p:cNvSpPr txBox="1"/>
          <p:nvPr/>
        </p:nvSpPr>
        <p:spPr>
          <a:xfrm>
            <a:off x="731520" y="2105891"/>
            <a:ext cx="7826895" cy="2677656"/>
          </a:xfrm>
          <a:prstGeom prst="rect">
            <a:avLst/>
          </a:prstGeom>
          <a:noFill/>
        </p:spPr>
        <p:txBody>
          <a:bodyPr wrap="square" rtlCol="0">
            <a:spAutoFit/>
          </a:bodyPr>
          <a:lstStyle/>
          <a:p>
            <a:r>
              <a:rPr lang="en-US" sz="2800" dirty="0"/>
              <a:t>So the people came to Moses and said, “We have sinned, because we have spoken against the Lord and you; intercede with the Lord that He may remove the serpents from us.” And Moses interceded for the people. </a:t>
            </a:r>
          </a:p>
        </p:txBody>
      </p:sp>
    </p:spTree>
    <p:extLst>
      <p:ext uri="{BB962C8B-B14F-4D97-AF65-F5344CB8AC3E}">
        <p14:creationId xmlns:p14="http://schemas.microsoft.com/office/powerpoint/2010/main" val="645779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1003</TotalTime>
  <Words>557</Words>
  <Application>Microsoft Office PowerPoint</Application>
  <PresentationFormat>On-screen Show (4:3)</PresentationFormat>
  <Paragraphs>36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Savon</vt:lpstr>
      <vt:lpstr>PowerPoint Presentation</vt:lpstr>
      <vt:lpstr>Philippians 2:8</vt:lpstr>
      <vt:lpstr>Crucifixion</vt:lpstr>
      <vt:lpstr>Why A Cross?</vt:lpstr>
      <vt:lpstr>Why A Cross?</vt:lpstr>
      <vt:lpstr>John 3:16</vt:lpstr>
      <vt:lpstr>John 3:13-16</vt:lpstr>
      <vt:lpstr>Numbers 21:4-9</vt:lpstr>
      <vt:lpstr>Numbers 21:4-9</vt:lpstr>
      <vt:lpstr>Numbers 21:4-9</vt:lpstr>
      <vt:lpstr>Jesus and the Bronze Serpent</vt:lpstr>
      <vt:lpstr>2 Kings 18:3-4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11</cp:revision>
  <cp:lastPrinted>2018-06-13T13:43:41Z</cp:lastPrinted>
  <dcterms:created xsi:type="dcterms:W3CDTF">2018-06-12T21:41:14Z</dcterms:created>
  <dcterms:modified xsi:type="dcterms:W3CDTF">2018-07-05T22:07:24Z</dcterms:modified>
</cp:coreProperties>
</file>