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63" r:id="rId3"/>
    <p:sldId id="262" r:id="rId4"/>
    <p:sldId id="265" r:id="rId5"/>
    <p:sldId id="264" r:id="rId6"/>
    <p:sldId id="268" r:id="rId7"/>
    <p:sldId id="259" r:id="rId8"/>
    <p:sldId id="269" r:id="rId9"/>
    <p:sldId id="270" r:id="rId10"/>
    <p:sldId id="266" r:id="rId11"/>
    <p:sldId id="267" r:id="rId12"/>
    <p:sldId id="272" r:id="rId13"/>
    <p:sldId id="271" r:id="rId14"/>
    <p:sldId id="274" r:id="rId15"/>
    <p:sldId id="27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6" autoAdjust="0"/>
    <p:restoredTop sz="94660"/>
  </p:normalViewPr>
  <p:slideViewPr>
    <p:cSldViewPr snapToGrid="0">
      <p:cViewPr varScale="1">
        <p:scale>
          <a:sx n="69" d="100"/>
          <a:sy n="69" d="100"/>
        </p:scale>
        <p:origin x="73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2292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5041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7201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8/11/2018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0405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9180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9087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118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473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5018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8/11/2018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7518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8/11/2018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9265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8/11/2018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151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685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2914357" y="6041361"/>
            <a:ext cx="732659" cy="365125"/>
          </a:xfrm>
        </p:spPr>
        <p:txBody>
          <a:bodyPr/>
          <a:lstStyle/>
          <a:p>
            <a:fld id="{18C79C5D-2A6F-F04D-97DA-BEF2467B64E4}" type="datetimeFigureOut">
              <a:rPr lang="en-US" smtClean="0"/>
              <a:pPr/>
              <a:t>8/11/2018</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28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8/11/2018</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2168042"/>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6B9A-02B7-4D2F-AA4A-FF348230573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B749F73-56CB-443B-8500-28252D2DA53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91078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4FB1-DB92-41AD-9D12-B435F19F8FB0}"/>
              </a:ext>
            </a:extLst>
          </p:cNvPr>
          <p:cNvSpPr>
            <a:spLocks noGrp="1"/>
          </p:cNvSpPr>
          <p:nvPr>
            <p:ph type="title"/>
          </p:nvPr>
        </p:nvSpPr>
        <p:spPr/>
        <p:txBody>
          <a:bodyPr/>
          <a:lstStyle/>
          <a:p>
            <a:r>
              <a:rPr lang="en-US" dirty="0"/>
              <a:t>Mark 1:16-20</a:t>
            </a:r>
          </a:p>
        </p:txBody>
      </p:sp>
      <p:sp>
        <p:nvSpPr>
          <p:cNvPr id="4" name="TextBox 3">
            <a:extLst>
              <a:ext uri="{FF2B5EF4-FFF2-40B4-BE49-F238E27FC236}">
                <a16:creationId xmlns:a16="http://schemas.microsoft.com/office/drawing/2014/main" id="{31145F02-142B-40DB-8E7B-53D83DCAC082}"/>
              </a:ext>
            </a:extLst>
          </p:cNvPr>
          <p:cNvSpPr txBox="1"/>
          <p:nvPr/>
        </p:nvSpPr>
        <p:spPr>
          <a:xfrm>
            <a:off x="679286" y="2530764"/>
            <a:ext cx="7785424" cy="3785652"/>
          </a:xfrm>
          <a:prstGeom prst="rect">
            <a:avLst/>
          </a:prstGeom>
          <a:noFill/>
        </p:spPr>
        <p:txBody>
          <a:bodyPr wrap="square" rtlCol="0">
            <a:spAutoFit/>
          </a:bodyPr>
          <a:lstStyle/>
          <a:p>
            <a:r>
              <a:rPr lang="en-US" sz="2400" dirty="0"/>
              <a:t>…He saw Simon and Andrew, the brother of Simon, casting a net in the sea; for they were fishermen.  And Jesus said to them, “Follow Me, and I will make you become fishers of men.” Immediately they left their nets and followed Him. Going on a little farther, He saw James the son of Zebedee, and John his brother, who were also in the boat mending nets.  Immediately He called them; and they left their father Zebedee in the boat with the hired servants, and went away to follow Him.</a:t>
            </a:r>
          </a:p>
        </p:txBody>
      </p:sp>
    </p:spTree>
    <p:extLst>
      <p:ext uri="{BB962C8B-B14F-4D97-AF65-F5344CB8AC3E}">
        <p14:creationId xmlns:p14="http://schemas.microsoft.com/office/powerpoint/2010/main" val="3980953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4FB1-DB92-41AD-9D12-B435F19F8FB0}"/>
              </a:ext>
            </a:extLst>
          </p:cNvPr>
          <p:cNvSpPr>
            <a:spLocks noGrp="1"/>
          </p:cNvSpPr>
          <p:nvPr>
            <p:ph type="title"/>
          </p:nvPr>
        </p:nvSpPr>
        <p:spPr/>
        <p:txBody>
          <a:bodyPr/>
          <a:lstStyle/>
          <a:p>
            <a:r>
              <a:rPr lang="en-US" dirty="0"/>
              <a:t>Matthew 16:24</a:t>
            </a:r>
          </a:p>
        </p:txBody>
      </p:sp>
      <p:sp>
        <p:nvSpPr>
          <p:cNvPr id="4" name="TextBox 3">
            <a:extLst>
              <a:ext uri="{FF2B5EF4-FFF2-40B4-BE49-F238E27FC236}">
                <a16:creationId xmlns:a16="http://schemas.microsoft.com/office/drawing/2014/main" id="{31145F02-142B-40DB-8E7B-53D83DCAC082}"/>
              </a:ext>
            </a:extLst>
          </p:cNvPr>
          <p:cNvSpPr txBox="1"/>
          <p:nvPr/>
        </p:nvSpPr>
        <p:spPr>
          <a:xfrm>
            <a:off x="679286" y="2530764"/>
            <a:ext cx="7785424" cy="1384995"/>
          </a:xfrm>
          <a:prstGeom prst="rect">
            <a:avLst/>
          </a:prstGeom>
          <a:noFill/>
        </p:spPr>
        <p:txBody>
          <a:bodyPr wrap="square" rtlCol="0">
            <a:spAutoFit/>
          </a:bodyPr>
          <a:lstStyle/>
          <a:p>
            <a:r>
              <a:rPr lang="en-US" sz="2800" dirty="0"/>
              <a:t>If anyone wishes to come after Me, he must deny himself and take up his cross and follow Me.</a:t>
            </a:r>
          </a:p>
        </p:txBody>
      </p:sp>
    </p:spTree>
    <p:extLst>
      <p:ext uri="{BB962C8B-B14F-4D97-AF65-F5344CB8AC3E}">
        <p14:creationId xmlns:p14="http://schemas.microsoft.com/office/powerpoint/2010/main" val="742448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mars project one">
            <a:extLst>
              <a:ext uri="{FF2B5EF4-FFF2-40B4-BE49-F238E27FC236}">
                <a16:creationId xmlns:a16="http://schemas.microsoft.com/office/drawing/2014/main" id="{D1820AD2-4043-4E70-B617-CFBBED89F3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 y="998915"/>
            <a:ext cx="8601076" cy="4844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904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mars project one">
            <a:extLst>
              <a:ext uri="{FF2B5EF4-FFF2-40B4-BE49-F238E27FC236}">
                <a16:creationId xmlns:a16="http://schemas.microsoft.com/office/drawing/2014/main" id="{E09B2723-B280-4F24-9EC9-1BCAA0F262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484" y="182187"/>
            <a:ext cx="8117032" cy="6493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2641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0BF8-6312-4785-9077-D1A173560145}"/>
              </a:ext>
            </a:extLst>
          </p:cNvPr>
          <p:cNvSpPr>
            <a:spLocks noGrp="1"/>
          </p:cNvSpPr>
          <p:nvPr>
            <p:ph type="title"/>
          </p:nvPr>
        </p:nvSpPr>
        <p:spPr/>
        <p:txBody>
          <a:bodyPr/>
          <a:lstStyle/>
          <a:p>
            <a:r>
              <a:rPr lang="en-US" dirty="0"/>
              <a:t>What Does a Disciple Do?</a:t>
            </a:r>
          </a:p>
        </p:txBody>
      </p:sp>
      <p:sp>
        <p:nvSpPr>
          <p:cNvPr id="3" name="Content Placeholder 2">
            <a:extLst>
              <a:ext uri="{FF2B5EF4-FFF2-40B4-BE49-F238E27FC236}">
                <a16:creationId xmlns:a16="http://schemas.microsoft.com/office/drawing/2014/main" id="{E219B8BA-A386-4FD8-A9CB-1FA002FD0500}"/>
              </a:ext>
            </a:extLst>
          </p:cNvPr>
          <p:cNvSpPr>
            <a:spLocks noGrp="1"/>
          </p:cNvSpPr>
          <p:nvPr>
            <p:ph idx="1"/>
          </p:nvPr>
        </p:nvSpPr>
        <p:spPr/>
        <p:txBody>
          <a:bodyPr>
            <a:normAutofit/>
          </a:bodyPr>
          <a:lstStyle/>
          <a:p>
            <a:r>
              <a:rPr lang="en-US" sz="3200" dirty="0"/>
              <a:t>  A disciple learns</a:t>
            </a:r>
          </a:p>
          <a:p>
            <a:r>
              <a:rPr lang="en-US" sz="3200" dirty="0"/>
              <a:t>  A disciple obeys</a:t>
            </a:r>
          </a:p>
          <a:p>
            <a:r>
              <a:rPr lang="en-US" sz="3200" dirty="0"/>
              <a:t>  A disciple follows</a:t>
            </a:r>
          </a:p>
          <a:p>
            <a:r>
              <a:rPr lang="en-US" sz="3200" dirty="0"/>
              <a:t>  A disciples leads others</a:t>
            </a:r>
            <a:endParaRPr lang="en-US" sz="3000" dirty="0"/>
          </a:p>
          <a:p>
            <a:endParaRPr lang="en-US" sz="3200" dirty="0"/>
          </a:p>
        </p:txBody>
      </p:sp>
    </p:spTree>
    <p:extLst>
      <p:ext uri="{BB962C8B-B14F-4D97-AF65-F5344CB8AC3E}">
        <p14:creationId xmlns:p14="http://schemas.microsoft.com/office/powerpoint/2010/main" val="132878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4FB1-DB92-41AD-9D12-B435F19F8FB0}"/>
              </a:ext>
            </a:extLst>
          </p:cNvPr>
          <p:cNvSpPr>
            <a:spLocks noGrp="1"/>
          </p:cNvSpPr>
          <p:nvPr>
            <p:ph type="title"/>
          </p:nvPr>
        </p:nvSpPr>
        <p:spPr/>
        <p:txBody>
          <a:bodyPr/>
          <a:lstStyle/>
          <a:p>
            <a:r>
              <a:rPr lang="en-US" dirty="0"/>
              <a:t>Matthew 28:18-20</a:t>
            </a:r>
          </a:p>
        </p:txBody>
      </p:sp>
      <p:sp>
        <p:nvSpPr>
          <p:cNvPr id="4" name="TextBox 3">
            <a:extLst>
              <a:ext uri="{FF2B5EF4-FFF2-40B4-BE49-F238E27FC236}">
                <a16:creationId xmlns:a16="http://schemas.microsoft.com/office/drawing/2014/main" id="{31145F02-142B-40DB-8E7B-53D83DCAC082}"/>
              </a:ext>
            </a:extLst>
          </p:cNvPr>
          <p:cNvSpPr txBox="1"/>
          <p:nvPr/>
        </p:nvSpPr>
        <p:spPr>
          <a:xfrm>
            <a:off x="679286" y="2530764"/>
            <a:ext cx="7785424" cy="3539430"/>
          </a:xfrm>
          <a:prstGeom prst="rect">
            <a:avLst/>
          </a:prstGeom>
          <a:noFill/>
        </p:spPr>
        <p:txBody>
          <a:bodyPr wrap="square" rtlCol="0">
            <a:spAutoFit/>
          </a:bodyPr>
          <a:lstStyle/>
          <a:p>
            <a:r>
              <a:rPr lang="en-US" sz="2800" dirty="0"/>
              <a:t>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a:t>
            </a:r>
            <a:endParaRPr lang="en-US" sz="4000" dirty="0"/>
          </a:p>
        </p:txBody>
      </p:sp>
    </p:spTree>
    <p:extLst>
      <p:ext uri="{BB962C8B-B14F-4D97-AF65-F5344CB8AC3E}">
        <p14:creationId xmlns:p14="http://schemas.microsoft.com/office/powerpoint/2010/main" val="3925901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4FB1-DB92-41AD-9D12-B435F19F8FB0}"/>
              </a:ext>
            </a:extLst>
          </p:cNvPr>
          <p:cNvSpPr>
            <a:spLocks noGrp="1"/>
          </p:cNvSpPr>
          <p:nvPr>
            <p:ph type="title"/>
          </p:nvPr>
        </p:nvSpPr>
        <p:spPr/>
        <p:txBody>
          <a:bodyPr/>
          <a:lstStyle/>
          <a:p>
            <a:r>
              <a:rPr lang="en-US" dirty="0"/>
              <a:t>Acts 6:1-2</a:t>
            </a:r>
          </a:p>
        </p:txBody>
      </p:sp>
      <p:sp>
        <p:nvSpPr>
          <p:cNvPr id="4" name="TextBox 3">
            <a:extLst>
              <a:ext uri="{FF2B5EF4-FFF2-40B4-BE49-F238E27FC236}">
                <a16:creationId xmlns:a16="http://schemas.microsoft.com/office/drawing/2014/main" id="{31145F02-142B-40DB-8E7B-53D83DCAC082}"/>
              </a:ext>
            </a:extLst>
          </p:cNvPr>
          <p:cNvSpPr txBox="1"/>
          <p:nvPr/>
        </p:nvSpPr>
        <p:spPr>
          <a:xfrm>
            <a:off x="679286" y="2530764"/>
            <a:ext cx="7785424" cy="3108543"/>
          </a:xfrm>
          <a:prstGeom prst="rect">
            <a:avLst/>
          </a:prstGeom>
          <a:noFill/>
        </p:spPr>
        <p:txBody>
          <a:bodyPr wrap="square" rtlCol="0">
            <a:spAutoFit/>
          </a:bodyPr>
          <a:lstStyle/>
          <a:p>
            <a:r>
              <a:rPr lang="en-US" sz="2800" dirty="0"/>
              <a:t>Now at that time while the disciples were increasing in number, a complain arose on the part of the Hellenistic Jews against the native Hebrews, because their widows were being overlooked in the daily serving of food. So the twelve summoned the congregation of the disciples and said…</a:t>
            </a:r>
          </a:p>
        </p:txBody>
      </p:sp>
    </p:spTree>
    <p:extLst>
      <p:ext uri="{BB962C8B-B14F-4D97-AF65-F5344CB8AC3E}">
        <p14:creationId xmlns:p14="http://schemas.microsoft.com/office/powerpoint/2010/main" val="215936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0BF8-6312-4785-9077-D1A173560145}"/>
              </a:ext>
            </a:extLst>
          </p:cNvPr>
          <p:cNvSpPr>
            <a:spLocks noGrp="1"/>
          </p:cNvSpPr>
          <p:nvPr>
            <p:ph type="title"/>
          </p:nvPr>
        </p:nvSpPr>
        <p:spPr/>
        <p:txBody>
          <a:bodyPr/>
          <a:lstStyle/>
          <a:p>
            <a:r>
              <a:rPr lang="en-US" dirty="0"/>
              <a:t>“Disciple”</a:t>
            </a:r>
          </a:p>
        </p:txBody>
      </p:sp>
      <p:sp>
        <p:nvSpPr>
          <p:cNvPr id="3" name="Content Placeholder 2">
            <a:extLst>
              <a:ext uri="{FF2B5EF4-FFF2-40B4-BE49-F238E27FC236}">
                <a16:creationId xmlns:a16="http://schemas.microsoft.com/office/drawing/2014/main" id="{E219B8BA-A386-4FD8-A9CB-1FA002FD0500}"/>
              </a:ext>
            </a:extLst>
          </p:cNvPr>
          <p:cNvSpPr>
            <a:spLocks noGrp="1"/>
          </p:cNvSpPr>
          <p:nvPr>
            <p:ph idx="1"/>
          </p:nvPr>
        </p:nvSpPr>
        <p:spPr/>
        <p:txBody>
          <a:bodyPr>
            <a:normAutofit/>
          </a:bodyPr>
          <a:lstStyle/>
          <a:p>
            <a:r>
              <a:rPr lang="en-US" sz="3200" dirty="0"/>
              <a:t>  Word found almost 300 times in the New Testament </a:t>
            </a:r>
          </a:p>
          <a:p>
            <a:r>
              <a:rPr lang="en-US" sz="3200" dirty="0"/>
              <a:t>  Vine’s Dictionary says that it literally means “learner,” but is used in the </a:t>
            </a:r>
            <a:r>
              <a:rPr lang="en-US" sz="3200"/>
              <a:t>sense of “</a:t>
            </a:r>
            <a:r>
              <a:rPr lang="en-US" sz="3200" dirty="0"/>
              <a:t>follower” or “adherent.” </a:t>
            </a:r>
          </a:p>
        </p:txBody>
      </p:sp>
    </p:spTree>
    <p:extLst>
      <p:ext uri="{BB962C8B-B14F-4D97-AF65-F5344CB8AC3E}">
        <p14:creationId xmlns:p14="http://schemas.microsoft.com/office/powerpoint/2010/main" val="134590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0BF8-6312-4785-9077-D1A173560145}"/>
              </a:ext>
            </a:extLst>
          </p:cNvPr>
          <p:cNvSpPr>
            <a:spLocks noGrp="1"/>
          </p:cNvSpPr>
          <p:nvPr>
            <p:ph type="title"/>
          </p:nvPr>
        </p:nvSpPr>
        <p:spPr/>
        <p:txBody>
          <a:bodyPr/>
          <a:lstStyle/>
          <a:p>
            <a:r>
              <a:rPr lang="en-US" dirty="0"/>
              <a:t>What Does a Disciple Do?</a:t>
            </a:r>
          </a:p>
        </p:txBody>
      </p:sp>
      <p:sp>
        <p:nvSpPr>
          <p:cNvPr id="3" name="Content Placeholder 2">
            <a:extLst>
              <a:ext uri="{FF2B5EF4-FFF2-40B4-BE49-F238E27FC236}">
                <a16:creationId xmlns:a16="http://schemas.microsoft.com/office/drawing/2014/main" id="{E219B8BA-A386-4FD8-A9CB-1FA002FD0500}"/>
              </a:ext>
            </a:extLst>
          </p:cNvPr>
          <p:cNvSpPr>
            <a:spLocks noGrp="1"/>
          </p:cNvSpPr>
          <p:nvPr>
            <p:ph idx="1"/>
          </p:nvPr>
        </p:nvSpPr>
        <p:spPr/>
        <p:txBody>
          <a:bodyPr>
            <a:normAutofit/>
          </a:bodyPr>
          <a:lstStyle/>
          <a:p>
            <a:r>
              <a:rPr lang="en-US" sz="3200" dirty="0"/>
              <a:t>  A disciple learns</a:t>
            </a:r>
          </a:p>
          <a:p>
            <a:r>
              <a:rPr lang="en-US" sz="3200" dirty="0"/>
              <a:t>  A disciple obeys</a:t>
            </a:r>
          </a:p>
        </p:txBody>
      </p:sp>
    </p:spTree>
    <p:extLst>
      <p:ext uri="{BB962C8B-B14F-4D97-AF65-F5344CB8AC3E}">
        <p14:creationId xmlns:p14="http://schemas.microsoft.com/office/powerpoint/2010/main" val="86375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4FB1-DB92-41AD-9D12-B435F19F8FB0}"/>
              </a:ext>
            </a:extLst>
          </p:cNvPr>
          <p:cNvSpPr>
            <a:spLocks noGrp="1"/>
          </p:cNvSpPr>
          <p:nvPr>
            <p:ph type="title"/>
          </p:nvPr>
        </p:nvSpPr>
        <p:spPr/>
        <p:txBody>
          <a:bodyPr/>
          <a:lstStyle/>
          <a:p>
            <a:r>
              <a:rPr lang="en-US" dirty="0"/>
              <a:t>John 8:32</a:t>
            </a:r>
          </a:p>
        </p:txBody>
      </p:sp>
      <p:sp>
        <p:nvSpPr>
          <p:cNvPr id="4" name="TextBox 3">
            <a:extLst>
              <a:ext uri="{FF2B5EF4-FFF2-40B4-BE49-F238E27FC236}">
                <a16:creationId xmlns:a16="http://schemas.microsoft.com/office/drawing/2014/main" id="{31145F02-142B-40DB-8E7B-53D83DCAC082}"/>
              </a:ext>
            </a:extLst>
          </p:cNvPr>
          <p:cNvSpPr txBox="1"/>
          <p:nvPr/>
        </p:nvSpPr>
        <p:spPr>
          <a:xfrm>
            <a:off x="679286" y="2530764"/>
            <a:ext cx="7785424" cy="1384995"/>
          </a:xfrm>
          <a:prstGeom prst="rect">
            <a:avLst/>
          </a:prstGeom>
          <a:noFill/>
        </p:spPr>
        <p:txBody>
          <a:bodyPr wrap="square" rtlCol="0">
            <a:spAutoFit/>
          </a:bodyPr>
          <a:lstStyle/>
          <a:p>
            <a:r>
              <a:rPr lang="en-US" sz="2800" dirty="0"/>
              <a:t>If you abide in My word, then you are truly disciples of Mine; and you shall know the truth, and the truth shall make you free</a:t>
            </a:r>
          </a:p>
        </p:txBody>
      </p:sp>
    </p:spTree>
    <p:extLst>
      <p:ext uri="{BB962C8B-B14F-4D97-AF65-F5344CB8AC3E}">
        <p14:creationId xmlns:p14="http://schemas.microsoft.com/office/powerpoint/2010/main" val="49084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4FB1-DB92-41AD-9D12-B435F19F8FB0}"/>
              </a:ext>
            </a:extLst>
          </p:cNvPr>
          <p:cNvSpPr>
            <a:spLocks noGrp="1"/>
          </p:cNvSpPr>
          <p:nvPr>
            <p:ph type="title"/>
          </p:nvPr>
        </p:nvSpPr>
        <p:spPr/>
        <p:txBody>
          <a:bodyPr/>
          <a:lstStyle/>
          <a:p>
            <a:r>
              <a:rPr lang="en-US" dirty="0"/>
              <a:t>John 15:8</a:t>
            </a:r>
          </a:p>
        </p:txBody>
      </p:sp>
      <p:sp>
        <p:nvSpPr>
          <p:cNvPr id="4" name="TextBox 3">
            <a:extLst>
              <a:ext uri="{FF2B5EF4-FFF2-40B4-BE49-F238E27FC236}">
                <a16:creationId xmlns:a16="http://schemas.microsoft.com/office/drawing/2014/main" id="{31145F02-142B-40DB-8E7B-53D83DCAC082}"/>
              </a:ext>
            </a:extLst>
          </p:cNvPr>
          <p:cNvSpPr txBox="1"/>
          <p:nvPr/>
        </p:nvSpPr>
        <p:spPr>
          <a:xfrm>
            <a:off x="679286" y="2530764"/>
            <a:ext cx="7785424" cy="954107"/>
          </a:xfrm>
          <a:prstGeom prst="rect">
            <a:avLst/>
          </a:prstGeom>
          <a:noFill/>
        </p:spPr>
        <p:txBody>
          <a:bodyPr wrap="square" rtlCol="0">
            <a:spAutoFit/>
          </a:bodyPr>
          <a:lstStyle/>
          <a:p>
            <a:r>
              <a:rPr lang="en-US" sz="2800" dirty="0"/>
              <a:t>My Father is glorified by this, that you bear much fruit, and so prove to be My disciples.</a:t>
            </a:r>
          </a:p>
        </p:txBody>
      </p:sp>
    </p:spTree>
    <p:extLst>
      <p:ext uri="{BB962C8B-B14F-4D97-AF65-F5344CB8AC3E}">
        <p14:creationId xmlns:p14="http://schemas.microsoft.com/office/powerpoint/2010/main" val="3457017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harles hickman anthony stockelman">
            <a:extLst>
              <a:ext uri="{FF2B5EF4-FFF2-40B4-BE49-F238E27FC236}">
                <a16:creationId xmlns:a16="http://schemas.microsoft.com/office/drawing/2014/main" id="{26F78E7F-F07B-4366-9CC3-0970FBB10D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7381" y="480291"/>
            <a:ext cx="5153890" cy="38654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473912F-6783-4C99-B2D4-5522885F3E14}"/>
              </a:ext>
            </a:extLst>
          </p:cNvPr>
          <p:cNvSpPr txBox="1"/>
          <p:nvPr/>
        </p:nvSpPr>
        <p:spPr>
          <a:xfrm>
            <a:off x="609600" y="828036"/>
            <a:ext cx="2438399" cy="2677656"/>
          </a:xfrm>
          <a:prstGeom prst="rect">
            <a:avLst/>
          </a:prstGeom>
          <a:noFill/>
        </p:spPr>
        <p:txBody>
          <a:bodyPr wrap="square" rtlCol="0">
            <a:spAutoFit/>
          </a:bodyPr>
          <a:lstStyle/>
          <a:p>
            <a:r>
              <a:rPr lang="en-US" sz="2800" dirty="0"/>
              <a:t>In 2005, Charles Hickman confessed to murder in Indiana.</a:t>
            </a:r>
          </a:p>
        </p:txBody>
      </p:sp>
      <p:sp>
        <p:nvSpPr>
          <p:cNvPr id="5" name="TextBox 4">
            <a:extLst>
              <a:ext uri="{FF2B5EF4-FFF2-40B4-BE49-F238E27FC236}">
                <a16:creationId xmlns:a16="http://schemas.microsoft.com/office/drawing/2014/main" id="{83B56E67-5C42-4A56-8223-8E4C116887D8}"/>
              </a:ext>
            </a:extLst>
          </p:cNvPr>
          <p:cNvSpPr txBox="1"/>
          <p:nvPr/>
        </p:nvSpPr>
        <p:spPr>
          <a:xfrm>
            <a:off x="905163" y="4691136"/>
            <a:ext cx="7333674" cy="1384995"/>
          </a:xfrm>
          <a:prstGeom prst="rect">
            <a:avLst/>
          </a:prstGeom>
          <a:noFill/>
        </p:spPr>
        <p:txBody>
          <a:bodyPr wrap="square" rtlCol="0">
            <a:spAutoFit/>
          </a:bodyPr>
          <a:lstStyle/>
          <a:p>
            <a:pPr algn="ctr"/>
            <a:r>
              <a:rPr lang="en-US" sz="2800" dirty="0"/>
              <a:t>A few days later Hickman was released, and another man, Anthony </a:t>
            </a:r>
            <a:r>
              <a:rPr lang="en-US" sz="2800" dirty="0" err="1"/>
              <a:t>Stockelman</a:t>
            </a:r>
            <a:r>
              <a:rPr lang="en-US" sz="2800" dirty="0"/>
              <a:t>, was arrested for the murder. </a:t>
            </a:r>
          </a:p>
        </p:txBody>
      </p:sp>
    </p:spTree>
    <p:extLst>
      <p:ext uri="{BB962C8B-B14F-4D97-AF65-F5344CB8AC3E}">
        <p14:creationId xmlns:p14="http://schemas.microsoft.com/office/powerpoint/2010/main" val="1698591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4FB1-DB92-41AD-9D12-B435F19F8FB0}"/>
              </a:ext>
            </a:extLst>
          </p:cNvPr>
          <p:cNvSpPr>
            <a:spLocks noGrp="1"/>
          </p:cNvSpPr>
          <p:nvPr>
            <p:ph type="title"/>
          </p:nvPr>
        </p:nvSpPr>
        <p:spPr/>
        <p:txBody>
          <a:bodyPr/>
          <a:lstStyle/>
          <a:p>
            <a:r>
              <a:rPr lang="en-US" dirty="0"/>
              <a:t>John 13:35</a:t>
            </a:r>
          </a:p>
        </p:txBody>
      </p:sp>
      <p:sp>
        <p:nvSpPr>
          <p:cNvPr id="4" name="TextBox 3">
            <a:extLst>
              <a:ext uri="{FF2B5EF4-FFF2-40B4-BE49-F238E27FC236}">
                <a16:creationId xmlns:a16="http://schemas.microsoft.com/office/drawing/2014/main" id="{31145F02-142B-40DB-8E7B-53D83DCAC082}"/>
              </a:ext>
            </a:extLst>
          </p:cNvPr>
          <p:cNvSpPr txBox="1"/>
          <p:nvPr/>
        </p:nvSpPr>
        <p:spPr>
          <a:xfrm>
            <a:off x="679286" y="2530764"/>
            <a:ext cx="7785424" cy="954107"/>
          </a:xfrm>
          <a:prstGeom prst="rect">
            <a:avLst/>
          </a:prstGeom>
          <a:noFill/>
        </p:spPr>
        <p:txBody>
          <a:bodyPr wrap="square" rtlCol="0">
            <a:spAutoFit/>
          </a:bodyPr>
          <a:lstStyle/>
          <a:p>
            <a:r>
              <a:rPr lang="en-US" sz="2800" dirty="0"/>
              <a:t>By this all men will know that you are My disciples, if you have love for one another.</a:t>
            </a:r>
            <a:endParaRPr lang="en-US" sz="4000" dirty="0"/>
          </a:p>
        </p:txBody>
      </p:sp>
    </p:spTree>
    <p:extLst>
      <p:ext uri="{BB962C8B-B14F-4D97-AF65-F5344CB8AC3E}">
        <p14:creationId xmlns:p14="http://schemas.microsoft.com/office/powerpoint/2010/main" val="4217283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0BF8-6312-4785-9077-D1A173560145}"/>
              </a:ext>
            </a:extLst>
          </p:cNvPr>
          <p:cNvSpPr>
            <a:spLocks noGrp="1"/>
          </p:cNvSpPr>
          <p:nvPr>
            <p:ph type="title"/>
          </p:nvPr>
        </p:nvSpPr>
        <p:spPr/>
        <p:txBody>
          <a:bodyPr/>
          <a:lstStyle/>
          <a:p>
            <a:r>
              <a:rPr lang="en-US" dirty="0"/>
              <a:t>What Does a Disciple Do?</a:t>
            </a:r>
          </a:p>
        </p:txBody>
      </p:sp>
      <p:sp>
        <p:nvSpPr>
          <p:cNvPr id="3" name="Content Placeholder 2">
            <a:extLst>
              <a:ext uri="{FF2B5EF4-FFF2-40B4-BE49-F238E27FC236}">
                <a16:creationId xmlns:a16="http://schemas.microsoft.com/office/drawing/2014/main" id="{E219B8BA-A386-4FD8-A9CB-1FA002FD0500}"/>
              </a:ext>
            </a:extLst>
          </p:cNvPr>
          <p:cNvSpPr>
            <a:spLocks noGrp="1"/>
          </p:cNvSpPr>
          <p:nvPr>
            <p:ph idx="1"/>
          </p:nvPr>
        </p:nvSpPr>
        <p:spPr/>
        <p:txBody>
          <a:bodyPr>
            <a:normAutofit/>
          </a:bodyPr>
          <a:lstStyle/>
          <a:p>
            <a:r>
              <a:rPr lang="en-US" sz="3200" dirty="0"/>
              <a:t>  A disciple learns</a:t>
            </a:r>
          </a:p>
          <a:p>
            <a:r>
              <a:rPr lang="en-US" sz="3200" dirty="0"/>
              <a:t>  A disciple obeys</a:t>
            </a:r>
          </a:p>
          <a:p>
            <a:r>
              <a:rPr lang="en-US" sz="3200" dirty="0"/>
              <a:t>  A disciple follows</a:t>
            </a:r>
            <a:endParaRPr lang="en-US" sz="3000" dirty="0"/>
          </a:p>
          <a:p>
            <a:endParaRPr lang="en-US" sz="3200" dirty="0"/>
          </a:p>
        </p:txBody>
      </p:sp>
    </p:spTree>
    <p:extLst>
      <p:ext uri="{BB962C8B-B14F-4D97-AF65-F5344CB8AC3E}">
        <p14:creationId xmlns:p14="http://schemas.microsoft.com/office/powerpoint/2010/main" val="389027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305</TotalTime>
  <Words>454</Words>
  <Application>Microsoft Office PowerPoint</Application>
  <PresentationFormat>On-screen Show (4:3)</PresentationFormat>
  <Paragraphs>31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Trebuchet MS</vt:lpstr>
      <vt:lpstr>Wingdings 2</vt:lpstr>
      <vt:lpstr>Quotable</vt:lpstr>
      <vt:lpstr>PowerPoint Presentation</vt:lpstr>
      <vt:lpstr>Acts 6:1-2</vt:lpstr>
      <vt:lpstr>“Disciple”</vt:lpstr>
      <vt:lpstr>What Does a Disciple Do?</vt:lpstr>
      <vt:lpstr>John 8:32</vt:lpstr>
      <vt:lpstr>John 15:8</vt:lpstr>
      <vt:lpstr>PowerPoint Presentation</vt:lpstr>
      <vt:lpstr>John 13:35</vt:lpstr>
      <vt:lpstr>What Does a Disciple Do?</vt:lpstr>
      <vt:lpstr>Mark 1:16-20</vt:lpstr>
      <vt:lpstr>Matthew 16:24</vt:lpstr>
      <vt:lpstr>PowerPoint Presentation</vt:lpstr>
      <vt:lpstr>PowerPoint Presentation</vt:lpstr>
      <vt:lpstr>What Does a Disciple Do?</vt:lpstr>
      <vt:lpstr>Matthew 28:18-20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8</cp:revision>
  <dcterms:created xsi:type="dcterms:W3CDTF">2018-07-28T13:47:11Z</dcterms:created>
  <dcterms:modified xsi:type="dcterms:W3CDTF">2018-08-11T20:10:57Z</dcterms:modified>
</cp:coreProperties>
</file>