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4" r:id="rId1"/>
  </p:sldMasterIdLst>
  <p:sldIdLst>
    <p:sldId id="450" r:id="rId2"/>
    <p:sldId id="486" r:id="rId3"/>
    <p:sldId id="487" r:id="rId4"/>
    <p:sldId id="489" r:id="rId5"/>
    <p:sldId id="490" r:id="rId6"/>
    <p:sldId id="488" r:id="rId7"/>
    <p:sldId id="491" r:id="rId8"/>
    <p:sldId id="492" r:id="rId9"/>
    <p:sldId id="493" r:id="rId10"/>
    <p:sldId id="494" r:id="rId11"/>
    <p:sldId id="495" r:id="rId12"/>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710" autoAdjust="0"/>
    <p:restoredTop sz="94660"/>
  </p:normalViewPr>
  <p:slideViewPr>
    <p:cSldViewPr snapToGrid="0">
      <p:cViewPr varScale="1">
        <p:scale>
          <a:sx n="76" d="100"/>
          <a:sy n="76" d="100"/>
        </p:scale>
        <p:origin x="436" y="-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10/28/2018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69773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9B482E8-6E0E-1B4F-B1FD-C69DB9E858D9}" type="datetimeFigureOut">
              <a:rPr lang="en-US" smtClean="0"/>
              <a:pPr/>
              <a:t>10/28/2018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2654698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10/28/2018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132636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10/28/2018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04644703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10/28/2018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725868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9B482E8-6E0E-1B4F-B1FD-C69DB9E858D9}" type="datetimeFigureOut">
              <a:rPr lang="en-US" smtClean="0"/>
              <a:pPr/>
              <a:t>10/28/2018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025844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9B482E8-6E0E-1B4F-B1FD-C69DB9E858D9}" type="datetimeFigureOut">
              <a:rPr lang="en-US" smtClean="0"/>
              <a:pPr/>
              <a:t>10/28/2018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38964234"/>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10/28/2018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147085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10/28/2018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9165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9B3A1323-8D79-1946-B0D7-40001CF92E9D}" type="datetimeFigureOut">
              <a:rPr lang="en-US" smtClean="0"/>
              <a:pPr/>
              <a:t>10/28/2018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21253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10/28/2018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68965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10/28/2018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63974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10/28/2018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47428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F13A34C8-038E-2045-AF43-DF7DBB8E0E9E}" type="datetimeFigureOut">
              <a:rPr lang="en-US" smtClean="0"/>
              <a:pPr/>
              <a:t>10/28/2018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69610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818C68F-D26B-8F47-958C-23B49CF8A634}" type="datetimeFigureOut">
              <a:rPr lang="en-US" smtClean="0"/>
              <a:pPr/>
              <a:t>10/28/2018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8204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D0DF5E60-9974-AC48-9591-99C2BB44B7CF}" type="datetimeFigureOut">
              <a:rPr lang="en-US" smtClean="0"/>
              <a:pPr/>
              <a:t>10/28/2018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31568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9B482E8-6E0E-1B4F-B1FD-C69DB9E858D9}" type="datetimeFigureOut">
              <a:rPr lang="en-US" smtClean="0"/>
              <a:pPr/>
              <a:t>10/28/2018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474431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9B482E8-6E0E-1B4F-B1FD-C69DB9E858D9}" type="datetimeFigureOut">
              <a:rPr lang="en-US" smtClean="0"/>
              <a:pPr/>
              <a:t>10/28/2018</a:t>
            </a:fld>
            <a:endParaRPr lang="en-US" dirty="0"/>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0228991"/>
      </p:ext>
    </p:extLst>
  </p:cSld>
  <p:clrMap bg1="dk1" tx1="lt1" bg2="dk2" tx2="lt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 id="2147483711" r:id="rId17"/>
  </p:sldLayoutIdLst>
  <p:hf sldNum="0"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56B9A-02B7-4D2F-AA4A-FF3482305739}"/>
              </a:ext>
            </a:extLst>
          </p:cNvPr>
          <p:cNvSpPr>
            <a:spLocks noGrp="1"/>
          </p:cNvSpPr>
          <p:nvPr>
            <p:ph type="ctrTitle"/>
          </p:nvPr>
        </p:nvSpPr>
        <p:spPr/>
        <p:txBody>
          <a:bodyPr/>
          <a:lstStyle/>
          <a:p>
            <a:r>
              <a:rPr lang="en-US" sz="6600" dirty="0"/>
              <a:t>Submission</a:t>
            </a:r>
          </a:p>
        </p:txBody>
      </p:sp>
      <p:sp>
        <p:nvSpPr>
          <p:cNvPr id="3" name="Subtitle 2">
            <a:extLst>
              <a:ext uri="{FF2B5EF4-FFF2-40B4-BE49-F238E27FC236}">
                <a16:creationId xmlns:a16="http://schemas.microsoft.com/office/drawing/2014/main" id="{FB749F73-56CB-443B-8500-28252D2DA53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46413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F9908-4B03-45DD-BCA0-5875A627E0C5}"/>
              </a:ext>
            </a:extLst>
          </p:cNvPr>
          <p:cNvSpPr>
            <a:spLocks noGrp="1"/>
          </p:cNvSpPr>
          <p:nvPr>
            <p:ph type="title"/>
          </p:nvPr>
        </p:nvSpPr>
        <p:spPr>
          <a:xfrm>
            <a:off x="521656" y="452718"/>
            <a:ext cx="7055380" cy="1400530"/>
          </a:xfrm>
        </p:spPr>
        <p:txBody>
          <a:bodyPr/>
          <a:lstStyle/>
          <a:p>
            <a:r>
              <a:rPr lang="en-US" dirty="0"/>
              <a:t>Submission</a:t>
            </a:r>
          </a:p>
        </p:txBody>
      </p:sp>
      <p:sp>
        <p:nvSpPr>
          <p:cNvPr id="3" name="Content Placeholder 2">
            <a:extLst>
              <a:ext uri="{FF2B5EF4-FFF2-40B4-BE49-F238E27FC236}">
                <a16:creationId xmlns:a16="http://schemas.microsoft.com/office/drawing/2014/main" id="{4C937304-530A-42D9-A8C4-78FDF5A3D147}"/>
              </a:ext>
            </a:extLst>
          </p:cNvPr>
          <p:cNvSpPr>
            <a:spLocks noGrp="1"/>
          </p:cNvSpPr>
          <p:nvPr>
            <p:ph idx="1"/>
          </p:nvPr>
        </p:nvSpPr>
        <p:spPr>
          <a:xfrm>
            <a:off x="726099" y="2454707"/>
            <a:ext cx="7055380" cy="3950576"/>
          </a:xfrm>
        </p:spPr>
        <p:txBody>
          <a:bodyPr>
            <a:normAutofit/>
          </a:bodyPr>
          <a:lstStyle/>
          <a:p>
            <a:r>
              <a:rPr lang="en-US" sz="2800" dirty="0"/>
              <a:t>EVERY person will find himself in a position requiring submission. </a:t>
            </a:r>
          </a:p>
          <a:p>
            <a:pPr lvl="1"/>
            <a:r>
              <a:rPr lang="en-US" sz="2600" dirty="0"/>
              <a:t>Rom. 13:1, Eph. 6:5-8, 1 Pet. 5:5, 5:6</a:t>
            </a:r>
          </a:p>
          <a:p>
            <a:r>
              <a:rPr lang="en-US" sz="2800" dirty="0"/>
              <a:t>Submission does NOT indicate inferiority.</a:t>
            </a:r>
          </a:p>
          <a:p>
            <a:pPr lvl="1"/>
            <a:r>
              <a:rPr lang="en-US" sz="2600" dirty="0"/>
              <a:t>Luke 2:51</a:t>
            </a:r>
          </a:p>
          <a:p>
            <a:r>
              <a:rPr lang="en-US" sz="2800" dirty="0"/>
              <a:t>Submission is a willing gift.</a:t>
            </a:r>
            <a:endParaRPr lang="en-US" sz="2600" dirty="0"/>
          </a:p>
          <a:p>
            <a:pPr marL="0" indent="0">
              <a:buNone/>
            </a:pPr>
            <a:endParaRPr lang="en-US" sz="2800" dirty="0"/>
          </a:p>
          <a:p>
            <a:endParaRPr lang="en-US" sz="2800" dirty="0"/>
          </a:p>
        </p:txBody>
      </p:sp>
    </p:spTree>
    <p:extLst>
      <p:ext uri="{BB962C8B-B14F-4D97-AF65-F5344CB8AC3E}">
        <p14:creationId xmlns:p14="http://schemas.microsoft.com/office/powerpoint/2010/main" val="2345570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F9908-4B03-45DD-BCA0-5875A627E0C5}"/>
              </a:ext>
            </a:extLst>
          </p:cNvPr>
          <p:cNvSpPr>
            <a:spLocks noGrp="1"/>
          </p:cNvSpPr>
          <p:nvPr>
            <p:ph type="title"/>
          </p:nvPr>
        </p:nvSpPr>
        <p:spPr>
          <a:xfrm>
            <a:off x="521656" y="452718"/>
            <a:ext cx="7055380" cy="1400530"/>
          </a:xfrm>
        </p:spPr>
        <p:txBody>
          <a:bodyPr/>
          <a:lstStyle/>
          <a:p>
            <a:r>
              <a:rPr lang="en-US" dirty="0"/>
              <a:t>1 Timothy 2:15</a:t>
            </a:r>
          </a:p>
        </p:txBody>
      </p:sp>
      <p:sp>
        <p:nvSpPr>
          <p:cNvPr id="3" name="Content Placeholder 2">
            <a:extLst>
              <a:ext uri="{FF2B5EF4-FFF2-40B4-BE49-F238E27FC236}">
                <a16:creationId xmlns:a16="http://schemas.microsoft.com/office/drawing/2014/main" id="{4C937304-530A-42D9-A8C4-78FDF5A3D147}"/>
              </a:ext>
            </a:extLst>
          </p:cNvPr>
          <p:cNvSpPr>
            <a:spLocks noGrp="1"/>
          </p:cNvSpPr>
          <p:nvPr>
            <p:ph idx="1"/>
          </p:nvPr>
        </p:nvSpPr>
        <p:spPr>
          <a:xfrm>
            <a:off x="726099" y="2454707"/>
            <a:ext cx="7055380" cy="3950576"/>
          </a:xfrm>
        </p:spPr>
        <p:txBody>
          <a:bodyPr>
            <a:normAutofit/>
          </a:bodyPr>
          <a:lstStyle/>
          <a:p>
            <a:r>
              <a:rPr lang="en-US" sz="2800" dirty="0"/>
              <a:t>Not, as KJV suggests, “saved” through the process of childbirth. </a:t>
            </a:r>
            <a:endParaRPr lang="en-US" sz="2600" dirty="0"/>
          </a:p>
          <a:p>
            <a:pPr marL="0" indent="0">
              <a:buNone/>
            </a:pPr>
            <a:endParaRPr lang="en-US" sz="2800" dirty="0"/>
          </a:p>
          <a:p>
            <a:endParaRPr lang="en-US" sz="2800" dirty="0"/>
          </a:p>
        </p:txBody>
      </p:sp>
    </p:spTree>
    <p:extLst>
      <p:ext uri="{BB962C8B-B14F-4D97-AF65-F5344CB8AC3E}">
        <p14:creationId xmlns:p14="http://schemas.microsoft.com/office/powerpoint/2010/main" val="3890401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F9908-4B03-45DD-BCA0-5875A627E0C5}"/>
              </a:ext>
            </a:extLst>
          </p:cNvPr>
          <p:cNvSpPr>
            <a:spLocks noGrp="1"/>
          </p:cNvSpPr>
          <p:nvPr>
            <p:ph type="title"/>
          </p:nvPr>
        </p:nvSpPr>
        <p:spPr>
          <a:xfrm>
            <a:off x="521656" y="452718"/>
            <a:ext cx="7055380" cy="1400530"/>
          </a:xfrm>
        </p:spPr>
        <p:txBody>
          <a:bodyPr/>
          <a:lstStyle/>
          <a:p>
            <a:r>
              <a:rPr lang="en-US" dirty="0"/>
              <a:t>Rules for Reading Scripture</a:t>
            </a:r>
          </a:p>
        </p:txBody>
      </p:sp>
      <p:sp>
        <p:nvSpPr>
          <p:cNvPr id="3" name="Content Placeholder 2">
            <a:extLst>
              <a:ext uri="{FF2B5EF4-FFF2-40B4-BE49-F238E27FC236}">
                <a16:creationId xmlns:a16="http://schemas.microsoft.com/office/drawing/2014/main" id="{4C937304-530A-42D9-A8C4-78FDF5A3D147}"/>
              </a:ext>
            </a:extLst>
          </p:cNvPr>
          <p:cNvSpPr>
            <a:spLocks noGrp="1"/>
          </p:cNvSpPr>
          <p:nvPr>
            <p:ph idx="1"/>
          </p:nvPr>
        </p:nvSpPr>
        <p:spPr>
          <a:xfrm>
            <a:off x="726099" y="2454707"/>
            <a:ext cx="7055380" cy="3950576"/>
          </a:xfrm>
        </p:spPr>
        <p:txBody>
          <a:bodyPr>
            <a:normAutofit/>
          </a:bodyPr>
          <a:lstStyle/>
          <a:p>
            <a:r>
              <a:rPr lang="en-US" sz="2800" dirty="0"/>
              <a:t>The Bible is inspired (2 Tim. 3:16-17).</a:t>
            </a:r>
          </a:p>
          <a:p>
            <a:r>
              <a:rPr lang="en-US" sz="2800" dirty="0"/>
              <a:t>It is entirely inspired, the parts we like, as well as the parts we don’t (Deut. 5:32, 4:2, Rev. 22:18-19).</a:t>
            </a:r>
          </a:p>
          <a:p>
            <a:r>
              <a:rPr lang="en-US" sz="2800" dirty="0"/>
              <a:t>When we do not understand, or do not agree, we default to trust (1 John 5:3). </a:t>
            </a:r>
          </a:p>
          <a:p>
            <a:endParaRPr lang="en-US" sz="2800" dirty="0"/>
          </a:p>
        </p:txBody>
      </p:sp>
    </p:spTree>
    <p:extLst>
      <p:ext uri="{BB962C8B-B14F-4D97-AF65-F5344CB8AC3E}">
        <p14:creationId xmlns:p14="http://schemas.microsoft.com/office/powerpoint/2010/main" val="215628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D1B74-6BE6-4D6F-B6D3-4C82A534A5A2}"/>
              </a:ext>
            </a:extLst>
          </p:cNvPr>
          <p:cNvSpPr>
            <a:spLocks noGrp="1"/>
          </p:cNvSpPr>
          <p:nvPr>
            <p:ph type="title"/>
          </p:nvPr>
        </p:nvSpPr>
        <p:spPr>
          <a:xfrm>
            <a:off x="489527" y="332645"/>
            <a:ext cx="7055380" cy="978918"/>
          </a:xfrm>
        </p:spPr>
        <p:txBody>
          <a:bodyPr/>
          <a:lstStyle/>
          <a:p>
            <a:r>
              <a:rPr lang="en-US" dirty="0"/>
              <a:t>1 Timothy 2:11-15</a:t>
            </a:r>
          </a:p>
        </p:txBody>
      </p:sp>
      <p:sp>
        <p:nvSpPr>
          <p:cNvPr id="3" name="TextBox 2">
            <a:extLst>
              <a:ext uri="{FF2B5EF4-FFF2-40B4-BE49-F238E27FC236}">
                <a16:creationId xmlns:a16="http://schemas.microsoft.com/office/drawing/2014/main" id="{C72AE07E-D0DC-48D0-9884-0996D0035905}"/>
              </a:ext>
            </a:extLst>
          </p:cNvPr>
          <p:cNvSpPr txBox="1"/>
          <p:nvPr/>
        </p:nvSpPr>
        <p:spPr>
          <a:xfrm>
            <a:off x="489527" y="1557097"/>
            <a:ext cx="8294255" cy="4832092"/>
          </a:xfrm>
          <a:prstGeom prst="rect">
            <a:avLst/>
          </a:prstGeom>
          <a:noFill/>
        </p:spPr>
        <p:txBody>
          <a:bodyPr wrap="square" rtlCol="0">
            <a:spAutoFit/>
          </a:bodyPr>
          <a:lstStyle/>
          <a:p>
            <a:r>
              <a:rPr lang="en-US" sz="2800" dirty="0"/>
              <a:t>A woman must quietly receive instruction with entire submissiveness. But I do not allow a woman to teach or exercise authority over a man, but to remain quiet. For it was Adam who was first created, and then Eve. And it was not Adam who was deceived, but the woman being deceived, fell into transgression. But women will be preserved through the bearing of children if they continue in faith and love and sanctity with self-restraint. </a:t>
            </a:r>
          </a:p>
          <a:p>
            <a:endParaRPr lang="en-US" sz="2800" dirty="0"/>
          </a:p>
        </p:txBody>
      </p:sp>
    </p:spTree>
    <p:extLst>
      <p:ext uri="{BB962C8B-B14F-4D97-AF65-F5344CB8AC3E}">
        <p14:creationId xmlns:p14="http://schemas.microsoft.com/office/powerpoint/2010/main" val="777958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D1B74-6BE6-4D6F-B6D3-4C82A534A5A2}"/>
              </a:ext>
            </a:extLst>
          </p:cNvPr>
          <p:cNvSpPr>
            <a:spLocks noGrp="1"/>
          </p:cNvSpPr>
          <p:nvPr>
            <p:ph type="title"/>
          </p:nvPr>
        </p:nvSpPr>
        <p:spPr>
          <a:xfrm>
            <a:off x="489527" y="332645"/>
            <a:ext cx="7055380" cy="978918"/>
          </a:xfrm>
        </p:spPr>
        <p:txBody>
          <a:bodyPr/>
          <a:lstStyle/>
          <a:p>
            <a:r>
              <a:rPr lang="en-US" dirty="0"/>
              <a:t>Galatians 3:28</a:t>
            </a:r>
          </a:p>
        </p:txBody>
      </p:sp>
      <p:sp>
        <p:nvSpPr>
          <p:cNvPr id="3" name="TextBox 2">
            <a:extLst>
              <a:ext uri="{FF2B5EF4-FFF2-40B4-BE49-F238E27FC236}">
                <a16:creationId xmlns:a16="http://schemas.microsoft.com/office/drawing/2014/main" id="{C72AE07E-D0DC-48D0-9884-0996D0035905}"/>
              </a:ext>
            </a:extLst>
          </p:cNvPr>
          <p:cNvSpPr txBox="1"/>
          <p:nvPr/>
        </p:nvSpPr>
        <p:spPr>
          <a:xfrm>
            <a:off x="489527" y="1557097"/>
            <a:ext cx="8294255" cy="1815882"/>
          </a:xfrm>
          <a:prstGeom prst="rect">
            <a:avLst/>
          </a:prstGeom>
          <a:noFill/>
        </p:spPr>
        <p:txBody>
          <a:bodyPr wrap="square" rtlCol="0">
            <a:spAutoFit/>
          </a:bodyPr>
          <a:lstStyle/>
          <a:p>
            <a:r>
              <a:rPr lang="en-US" sz="2800" dirty="0"/>
              <a:t>There is neither Jew nor Greek, there is neither slave nor free man, there is neither male nor female; for you are all one in Christ Jesus. </a:t>
            </a:r>
          </a:p>
          <a:p>
            <a:endParaRPr lang="en-US" sz="2800" dirty="0"/>
          </a:p>
        </p:txBody>
      </p:sp>
    </p:spTree>
    <p:extLst>
      <p:ext uri="{BB962C8B-B14F-4D97-AF65-F5344CB8AC3E}">
        <p14:creationId xmlns:p14="http://schemas.microsoft.com/office/powerpoint/2010/main" val="3661484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D1B74-6BE6-4D6F-B6D3-4C82A534A5A2}"/>
              </a:ext>
            </a:extLst>
          </p:cNvPr>
          <p:cNvSpPr>
            <a:spLocks noGrp="1"/>
          </p:cNvSpPr>
          <p:nvPr>
            <p:ph type="title"/>
          </p:nvPr>
        </p:nvSpPr>
        <p:spPr>
          <a:xfrm>
            <a:off x="489527" y="332645"/>
            <a:ext cx="7055380" cy="978918"/>
          </a:xfrm>
        </p:spPr>
        <p:txBody>
          <a:bodyPr/>
          <a:lstStyle/>
          <a:p>
            <a:r>
              <a:rPr lang="en-US" dirty="0"/>
              <a:t>Matthew 22:30</a:t>
            </a:r>
          </a:p>
        </p:txBody>
      </p:sp>
      <p:sp>
        <p:nvSpPr>
          <p:cNvPr id="3" name="TextBox 2">
            <a:extLst>
              <a:ext uri="{FF2B5EF4-FFF2-40B4-BE49-F238E27FC236}">
                <a16:creationId xmlns:a16="http://schemas.microsoft.com/office/drawing/2014/main" id="{C72AE07E-D0DC-48D0-9884-0996D0035905}"/>
              </a:ext>
            </a:extLst>
          </p:cNvPr>
          <p:cNvSpPr txBox="1"/>
          <p:nvPr/>
        </p:nvSpPr>
        <p:spPr>
          <a:xfrm>
            <a:off x="489527" y="1557097"/>
            <a:ext cx="8294255" cy="1815882"/>
          </a:xfrm>
          <a:prstGeom prst="rect">
            <a:avLst/>
          </a:prstGeom>
          <a:noFill/>
        </p:spPr>
        <p:txBody>
          <a:bodyPr wrap="square" rtlCol="0">
            <a:spAutoFit/>
          </a:bodyPr>
          <a:lstStyle/>
          <a:p>
            <a:r>
              <a:rPr lang="en-US" sz="2800" dirty="0"/>
              <a:t>For in the resurrection, they neither marry nor are given in marriage, but are like angels in heaven.</a:t>
            </a:r>
          </a:p>
          <a:p>
            <a:endParaRPr lang="en-US" sz="2800" dirty="0"/>
          </a:p>
        </p:txBody>
      </p:sp>
    </p:spTree>
    <p:extLst>
      <p:ext uri="{BB962C8B-B14F-4D97-AF65-F5344CB8AC3E}">
        <p14:creationId xmlns:p14="http://schemas.microsoft.com/office/powerpoint/2010/main" val="2209397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D1B74-6BE6-4D6F-B6D3-4C82A534A5A2}"/>
              </a:ext>
            </a:extLst>
          </p:cNvPr>
          <p:cNvSpPr>
            <a:spLocks noGrp="1"/>
          </p:cNvSpPr>
          <p:nvPr>
            <p:ph type="title"/>
          </p:nvPr>
        </p:nvSpPr>
        <p:spPr>
          <a:xfrm>
            <a:off x="489527" y="332645"/>
            <a:ext cx="7055380" cy="978918"/>
          </a:xfrm>
        </p:spPr>
        <p:txBody>
          <a:bodyPr/>
          <a:lstStyle/>
          <a:p>
            <a:r>
              <a:rPr lang="en-US" dirty="0"/>
              <a:t>1 Timothy 2:11-15</a:t>
            </a:r>
          </a:p>
        </p:txBody>
      </p:sp>
      <p:sp>
        <p:nvSpPr>
          <p:cNvPr id="3" name="TextBox 2">
            <a:extLst>
              <a:ext uri="{FF2B5EF4-FFF2-40B4-BE49-F238E27FC236}">
                <a16:creationId xmlns:a16="http://schemas.microsoft.com/office/drawing/2014/main" id="{C72AE07E-D0DC-48D0-9884-0996D0035905}"/>
              </a:ext>
            </a:extLst>
          </p:cNvPr>
          <p:cNvSpPr txBox="1"/>
          <p:nvPr/>
        </p:nvSpPr>
        <p:spPr>
          <a:xfrm>
            <a:off x="489527" y="1557097"/>
            <a:ext cx="8294255" cy="4832092"/>
          </a:xfrm>
          <a:prstGeom prst="rect">
            <a:avLst/>
          </a:prstGeom>
          <a:noFill/>
        </p:spPr>
        <p:txBody>
          <a:bodyPr wrap="square" rtlCol="0">
            <a:spAutoFit/>
          </a:bodyPr>
          <a:lstStyle/>
          <a:p>
            <a:r>
              <a:rPr lang="en-US" sz="2800" dirty="0"/>
              <a:t>A woman must quietly receive instruction with entire submissiveness. But I do not allow a woman to teach or exercise authority over a man, but to remain quiet. For it was Adam who was first created, and then Eve. And it was not Adam who was deceived, but the woman being deceived, fell into transgression. But women will be preserved through the bearing of children if they continue in faith and love and sanctity with self-restraint. </a:t>
            </a:r>
          </a:p>
          <a:p>
            <a:endParaRPr lang="en-US" sz="2800" dirty="0"/>
          </a:p>
        </p:txBody>
      </p:sp>
    </p:spTree>
    <p:extLst>
      <p:ext uri="{BB962C8B-B14F-4D97-AF65-F5344CB8AC3E}">
        <p14:creationId xmlns:p14="http://schemas.microsoft.com/office/powerpoint/2010/main" val="2229027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F9908-4B03-45DD-BCA0-5875A627E0C5}"/>
              </a:ext>
            </a:extLst>
          </p:cNvPr>
          <p:cNvSpPr>
            <a:spLocks noGrp="1"/>
          </p:cNvSpPr>
          <p:nvPr>
            <p:ph type="title"/>
          </p:nvPr>
        </p:nvSpPr>
        <p:spPr>
          <a:xfrm>
            <a:off x="521656" y="452718"/>
            <a:ext cx="7055380" cy="1400530"/>
          </a:xfrm>
        </p:spPr>
        <p:txBody>
          <a:bodyPr/>
          <a:lstStyle/>
          <a:p>
            <a:r>
              <a:rPr lang="en-US" dirty="0"/>
              <a:t>1 Timothy 2:11-15</a:t>
            </a:r>
          </a:p>
        </p:txBody>
      </p:sp>
      <p:sp>
        <p:nvSpPr>
          <p:cNvPr id="3" name="Content Placeholder 2">
            <a:extLst>
              <a:ext uri="{FF2B5EF4-FFF2-40B4-BE49-F238E27FC236}">
                <a16:creationId xmlns:a16="http://schemas.microsoft.com/office/drawing/2014/main" id="{4C937304-530A-42D9-A8C4-78FDF5A3D147}"/>
              </a:ext>
            </a:extLst>
          </p:cNvPr>
          <p:cNvSpPr>
            <a:spLocks noGrp="1"/>
          </p:cNvSpPr>
          <p:nvPr>
            <p:ph idx="1"/>
          </p:nvPr>
        </p:nvSpPr>
        <p:spPr>
          <a:xfrm>
            <a:off x="726099" y="2454707"/>
            <a:ext cx="7055380" cy="3950576"/>
          </a:xfrm>
        </p:spPr>
        <p:txBody>
          <a:bodyPr>
            <a:normAutofit/>
          </a:bodyPr>
          <a:lstStyle/>
          <a:p>
            <a:r>
              <a:rPr lang="en-US" sz="2800" dirty="0"/>
              <a:t>Applies to body of Christ – not work, government, PTA, etc.</a:t>
            </a:r>
          </a:p>
          <a:p>
            <a:r>
              <a:rPr lang="en-US" sz="2800" dirty="0"/>
              <a:t>Does not require utter silence (2 Thess. 3:12 vs. Rev. 8:1).</a:t>
            </a:r>
          </a:p>
          <a:p>
            <a:r>
              <a:rPr lang="en-US" sz="2800" dirty="0"/>
              <a:t>While it absolves of the duty of leadership, it does not absolve of the duty of hard work (Rom. 16:1-2)!</a:t>
            </a:r>
          </a:p>
          <a:p>
            <a:pPr marL="0" indent="0">
              <a:buNone/>
            </a:pPr>
            <a:endParaRPr lang="en-US" sz="2800" dirty="0"/>
          </a:p>
          <a:p>
            <a:endParaRPr lang="en-US" sz="2800" dirty="0"/>
          </a:p>
        </p:txBody>
      </p:sp>
    </p:spTree>
    <p:extLst>
      <p:ext uri="{BB962C8B-B14F-4D97-AF65-F5344CB8AC3E}">
        <p14:creationId xmlns:p14="http://schemas.microsoft.com/office/powerpoint/2010/main" val="55136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F9908-4B03-45DD-BCA0-5875A627E0C5}"/>
              </a:ext>
            </a:extLst>
          </p:cNvPr>
          <p:cNvSpPr>
            <a:spLocks noGrp="1"/>
          </p:cNvSpPr>
          <p:nvPr>
            <p:ph type="title"/>
          </p:nvPr>
        </p:nvSpPr>
        <p:spPr>
          <a:xfrm>
            <a:off x="521656" y="452718"/>
            <a:ext cx="7055380" cy="1400530"/>
          </a:xfrm>
        </p:spPr>
        <p:txBody>
          <a:bodyPr/>
          <a:lstStyle/>
          <a:p>
            <a:r>
              <a:rPr lang="en-US" dirty="0"/>
              <a:t>1 Timothy 2:11-15</a:t>
            </a:r>
          </a:p>
        </p:txBody>
      </p:sp>
      <p:sp>
        <p:nvSpPr>
          <p:cNvPr id="3" name="Content Placeholder 2">
            <a:extLst>
              <a:ext uri="{FF2B5EF4-FFF2-40B4-BE49-F238E27FC236}">
                <a16:creationId xmlns:a16="http://schemas.microsoft.com/office/drawing/2014/main" id="{4C937304-530A-42D9-A8C4-78FDF5A3D147}"/>
              </a:ext>
            </a:extLst>
          </p:cNvPr>
          <p:cNvSpPr>
            <a:spLocks noGrp="1"/>
          </p:cNvSpPr>
          <p:nvPr>
            <p:ph idx="1"/>
          </p:nvPr>
        </p:nvSpPr>
        <p:spPr>
          <a:xfrm>
            <a:off x="726099" y="2454707"/>
            <a:ext cx="7055380" cy="3950576"/>
          </a:xfrm>
        </p:spPr>
        <p:txBody>
          <a:bodyPr>
            <a:normAutofit/>
          </a:bodyPr>
          <a:lstStyle/>
          <a:p>
            <a:r>
              <a:rPr lang="en-US" sz="2800" dirty="0"/>
              <a:t>Teaching in some contexts:</a:t>
            </a:r>
          </a:p>
          <a:p>
            <a:pPr lvl="1"/>
            <a:r>
              <a:rPr lang="en-US" sz="2600" dirty="0"/>
              <a:t>Children (2 Tim. 1:5).</a:t>
            </a:r>
          </a:p>
          <a:p>
            <a:pPr lvl="1"/>
            <a:r>
              <a:rPr lang="en-US" sz="2600" dirty="0"/>
              <a:t>Women (Titus 2:3-5).</a:t>
            </a:r>
          </a:p>
          <a:p>
            <a:pPr lvl="1"/>
            <a:r>
              <a:rPr lang="en-US" sz="2600" dirty="0"/>
              <a:t>The erring (Acts 18:26).</a:t>
            </a:r>
          </a:p>
          <a:p>
            <a:pPr marL="0" indent="0">
              <a:buNone/>
            </a:pPr>
            <a:endParaRPr lang="en-US" sz="2800" dirty="0"/>
          </a:p>
          <a:p>
            <a:endParaRPr lang="en-US" sz="2800" dirty="0"/>
          </a:p>
        </p:txBody>
      </p:sp>
    </p:spTree>
    <p:extLst>
      <p:ext uri="{BB962C8B-B14F-4D97-AF65-F5344CB8AC3E}">
        <p14:creationId xmlns:p14="http://schemas.microsoft.com/office/powerpoint/2010/main" val="2773717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F9908-4B03-45DD-BCA0-5875A627E0C5}"/>
              </a:ext>
            </a:extLst>
          </p:cNvPr>
          <p:cNvSpPr>
            <a:spLocks noGrp="1"/>
          </p:cNvSpPr>
          <p:nvPr>
            <p:ph type="title"/>
          </p:nvPr>
        </p:nvSpPr>
        <p:spPr>
          <a:xfrm>
            <a:off x="521656" y="452718"/>
            <a:ext cx="7055380" cy="1400530"/>
          </a:xfrm>
        </p:spPr>
        <p:txBody>
          <a:bodyPr/>
          <a:lstStyle/>
          <a:p>
            <a:r>
              <a:rPr lang="en-US" dirty="0"/>
              <a:t>1 Timothy 2:11-15</a:t>
            </a:r>
          </a:p>
        </p:txBody>
      </p:sp>
      <p:sp>
        <p:nvSpPr>
          <p:cNvPr id="3" name="Content Placeholder 2">
            <a:extLst>
              <a:ext uri="{FF2B5EF4-FFF2-40B4-BE49-F238E27FC236}">
                <a16:creationId xmlns:a16="http://schemas.microsoft.com/office/drawing/2014/main" id="{4C937304-530A-42D9-A8C4-78FDF5A3D147}"/>
              </a:ext>
            </a:extLst>
          </p:cNvPr>
          <p:cNvSpPr>
            <a:spLocks noGrp="1"/>
          </p:cNvSpPr>
          <p:nvPr>
            <p:ph idx="1"/>
          </p:nvPr>
        </p:nvSpPr>
        <p:spPr>
          <a:xfrm>
            <a:off x="726099" y="2454707"/>
            <a:ext cx="7055380" cy="3950576"/>
          </a:xfrm>
        </p:spPr>
        <p:txBody>
          <a:bodyPr>
            <a:normAutofit/>
          </a:bodyPr>
          <a:lstStyle/>
          <a:p>
            <a:r>
              <a:rPr lang="en-US" sz="2800" dirty="0"/>
              <a:t>Note: not based on Paul’s society or personal feelings – rather on Genesis.</a:t>
            </a:r>
            <a:endParaRPr lang="en-US" sz="2600" dirty="0"/>
          </a:p>
          <a:p>
            <a:pPr marL="0" indent="0">
              <a:buNone/>
            </a:pPr>
            <a:endParaRPr lang="en-US" sz="2800" dirty="0"/>
          </a:p>
          <a:p>
            <a:endParaRPr lang="en-US" sz="2800" dirty="0"/>
          </a:p>
        </p:txBody>
      </p:sp>
    </p:spTree>
    <p:extLst>
      <p:ext uri="{BB962C8B-B14F-4D97-AF65-F5344CB8AC3E}">
        <p14:creationId xmlns:p14="http://schemas.microsoft.com/office/powerpoint/2010/main" val="29024589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TM03457503[[fn=Quotable]]</Template>
  <TotalTime>32186</TotalTime>
  <Words>455</Words>
  <Application>Microsoft Office PowerPoint</Application>
  <PresentationFormat>On-screen Show (4:3)</PresentationFormat>
  <Paragraphs>32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Ion</vt:lpstr>
      <vt:lpstr>Submission</vt:lpstr>
      <vt:lpstr>Rules for Reading Scripture</vt:lpstr>
      <vt:lpstr>1 Timothy 2:11-15</vt:lpstr>
      <vt:lpstr>Galatians 3:28</vt:lpstr>
      <vt:lpstr>Matthew 22:30</vt:lpstr>
      <vt:lpstr>1 Timothy 2:11-15</vt:lpstr>
      <vt:lpstr>1 Timothy 2:11-15</vt:lpstr>
      <vt:lpstr>1 Timothy 2:11-15</vt:lpstr>
      <vt:lpstr>1 Timothy 2:11-15</vt:lpstr>
      <vt:lpstr>Submission</vt:lpstr>
      <vt:lpstr>1 Timothy 2:15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Guzzetta</dc:creator>
  <cp:lastModifiedBy>John Guzzetta</cp:lastModifiedBy>
  <cp:revision>101</cp:revision>
  <cp:lastPrinted>2018-10-29T16:32:26Z</cp:lastPrinted>
  <dcterms:created xsi:type="dcterms:W3CDTF">2018-07-28T13:47:11Z</dcterms:created>
  <dcterms:modified xsi:type="dcterms:W3CDTF">2018-11-01T23:31:26Z</dcterms:modified>
</cp:coreProperties>
</file>