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1" r:id="rId6"/>
    <p:sldId id="276" r:id="rId7"/>
    <p:sldId id="279" r:id="rId8"/>
    <p:sldId id="280" r:id="rId9"/>
    <p:sldId id="278" r:id="rId10"/>
    <p:sldId id="277" r:id="rId11"/>
    <p:sldId id="262" r:id="rId12"/>
    <p:sldId id="260" r:id="rId13"/>
    <p:sldId id="275" r:id="rId14"/>
    <p:sldId id="274" r:id="rId15"/>
    <p:sldId id="273" r:id="rId16"/>
    <p:sldId id="272" r:id="rId17"/>
    <p:sldId id="271" r:id="rId18"/>
    <p:sldId id="263" r:id="rId19"/>
    <p:sldId id="265" r:id="rId20"/>
    <p:sldId id="270" r:id="rId21"/>
    <p:sldId id="264" r:id="rId22"/>
    <p:sldId id="269" r:id="rId23"/>
    <p:sldId id="266" r:id="rId24"/>
    <p:sldId id="267"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5" d="100"/>
          <a:sy n="65" d="100"/>
        </p:scale>
        <p:origin x="10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230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79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77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52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529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8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66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652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66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67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382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363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85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21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744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39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p:cNvGrpSpPr/>
          <p:nvPr/>
        </p:nvGrpSpPr>
        <p:grpSpPr>
          <a:xfrm>
            <a:off x="20421" y="-318"/>
            <a:ext cx="1952272" cy="6853571"/>
            <a:chOff x="6627813" y="195220"/>
            <a:chExt cx="1952625" cy="5678531"/>
          </a:xfrm>
          <a:solidFill>
            <a:schemeClr val="accent1"/>
          </a:solidFill>
        </p:grpSpPr>
        <p:sp>
          <p:nvSpPr>
            <p:cNvPr id="50" name="Freeform 27"/>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10/12/2019</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736209"/>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E2C4-E140-4C79-BC0A-22A5AE328B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B90951-5468-4959-9BD6-CCC4FA7DB0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196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1 Timothy 4:13</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1384995"/>
          </a:xfrm>
          <a:prstGeom prst="rect">
            <a:avLst/>
          </a:prstGeom>
          <a:noFill/>
        </p:spPr>
        <p:txBody>
          <a:bodyPr wrap="square" rtlCol="0">
            <a:spAutoFit/>
          </a:bodyPr>
          <a:lstStyle/>
          <a:p>
            <a:r>
              <a:rPr lang="en-US" sz="2800" dirty="0"/>
              <a:t>Give attention to the public reading of Scripture, to exhortation and teaching.</a:t>
            </a:r>
          </a:p>
        </p:txBody>
      </p:sp>
    </p:spTree>
    <p:extLst>
      <p:ext uri="{BB962C8B-B14F-4D97-AF65-F5344CB8AC3E}">
        <p14:creationId xmlns:p14="http://schemas.microsoft.com/office/powerpoint/2010/main" val="422340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DFFF-551A-4685-ABA7-F78FEBDCE6D4}"/>
              </a:ext>
            </a:extLst>
          </p:cNvPr>
          <p:cNvSpPr>
            <a:spLocks noGrp="1"/>
          </p:cNvSpPr>
          <p:nvPr>
            <p:ph type="title"/>
          </p:nvPr>
        </p:nvSpPr>
        <p:spPr/>
        <p:txBody>
          <a:bodyPr/>
          <a:lstStyle/>
          <a:p>
            <a:r>
              <a:rPr lang="en-US" dirty="0"/>
              <a:t>Signs of Slipping</a:t>
            </a:r>
          </a:p>
        </p:txBody>
      </p:sp>
      <p:sp>
        <p:nvSpPr>
          <p:cNvPr id="3" name="Content Placeholder 2">
            <a:extLst>
              <a:ext uri="{FF2B5EF4-FFF2-40B4-BE49-F238E27FC236}">
                <a16:creationId xmlns:a16="http://schemas.microsoft.com/office/drawing/2014/main" id="{5932073F-4ED5-4724-AB4F-5AB09A93AE5A}"/>
              </a:ext>
            </a:extLst>
          </p:cNvPr>
          <p:cNvSpPr>
            <a:spLocks noGrp="1"/>
          </p:cNvSpPr>
          <p:nvPr>
            <p:ph idx="1"/>
          </p:nvPr>
        </p:nvSpPr>
        <p:spPr/>
        <p:txBody>
          <a:bodyPr>
            <a:normAutofit/>
          </a:bodyPr>
          <a:lstStyle/>
          <a:p>
            <a:r>
              <a:rPr lang="en-US" sz="2800" dirty="0"/>
              <a:t>A Decrease in Attendance</a:t>
            </a:r>
          </a:p>
          <a:p>
            <a:r>
              <a:rPr lang="en-US" sz="2800" dirty="0"/>
              <a:t>Starting to Cross Boundaries</a:t>
            </a:r>
          </a:p>
        </p:txBody>
      </p:sp>
    </p:spTree>
    <p:extLst>
      <p:ext uri="{BB962C8B-B14F-4D97-AF65-F5344CB8AC3E}">
        <p14:creationId xmlns:p14="http://schemas.microsoft.com/office/powerpoint/2010/main" val="2211775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Galatians 5:19-21</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4832092"/>
          </a:xfrm>
          <a:prstGeom prst="rect">
            <a:avLst/>
          </a:prstGeom>
          <a:noFill/>
        </p:spPr>
        <p:txBody>
          <a:bodyPr wrap="square" rtlCol="0">
            <a:spAutoFit/>
          </a:bodyPr>
          <a:lstStyle/>
          <a:p>
            <a:r>
              <a:rPr lang="en-US" sz="2800" dirty="0"/>
              <a:t>Now the deeds of the flesh are evident, which are: immorality, impurity, sensuality, idolatry, sorcery, enmities, strife, jealousy, outbursts of anger, disputes, dissensions, factions, envying, drunkenness, carousing, and things like these, of which I forewarn you, just as I have forewarned you, that those who practice such things will not inherit the kingdom of God. </a:t>
            </a:r>
            <a:endParaRPr lang="en-US" sz="4000" dirty="0"/>
          </a:p>
        </p:txBody>
      </p:sp>
    </p:spTree>
    <p:extLst>
      <p:ext uri="{BB962C8B-B14F-4D97-AF65-F5344CB8AC3E}">
        <p14:creationId xmlns:p14="http://schemas.microsoft.com/office/powerpoint/2010/main" val="307929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Matthew 5:6-8</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2677656"/>
          </a:xfrm>
          <a:prstGeom prst="rect">
            <a:avLst/>
          </a:prstGeom>
          <a:noFill/>
        </p:spPr>
        <p:txBody>
          <a:bodyPr wrap="square" rtlCol="0">
            <a:spAutoFit/>
          </a:bodyPr>
          <a:lstStyle/>
          <a:p>
            <a:r>
              <a:rPr lang="en-US" sz="2800" dirty="0"/>
              <a:t>Blessed are those who hunger and thirst for righteousness, for they shall be satisfied. Blessed are the merciful, for they shall receive mercy. Blessed are the pure in heart, for they shall see God.</a:t>
            </a:r>
          </a:p>
        </p:txBody>
      </p:sp>
    </p:spTree>
    <p:extLst>
      <p:ext uri="{BB962C8B-B14F-4D97-AF65-F5344CB8AC3E}">
        <p14:creationId xmlns:p14="http://schemas.microsoft.com/office/powerpoint/2010/main" val="354655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Hebrews 12:14</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1384995"/>
          </a:xfrm>
          <a:prstGeom prst="rect">
            <a:avLst/>
          </a:prstGeom>
          <a:noFill/>
        </p:spPr>
        <p:txBody>
          <a:bodyPr wrap="square" rtlCol="0">
            <a:spAutoFit/>
          </a:bodyPr>
          <a:lstStyle/>
          <a:p>
            <a:r>
              <a:rPr lang="en-US" sz="2800" dirty="0"/>
              <a:t>Pursue peace with all men, and the sanctification without which no one will see the Lord. </a:t>
            </a:r>
          </a:p>
        </p:txBody>
      </p:sp>
    </p:spTree>
    <p:extLst>
      <p:ext uri="{BB962C8B-B14F-4D97-AF65-F5344CB8AC3E}">
        <p14:creationId xmlns:p14="http://schemas.microsoft.com/office/powerpoint/2010/main" val="88061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Romans 12:9</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954107"/>
          </a:xfrm>
          <a:prstGeom prst="rect">
            <a:avLst/>
          </a:prstGeom>
          <a:noFill/>
        </p:spPr>
        <p:txBody>
          <a:bodyPr wrap="square" rtlCol="0">
            <a:spAutoFit/>
          </a:bodyPr>
          <a:lstStyle/>
          <a:p>
            <a:r>
              <a:rPr lang="en-US" sz="2800" dirty="0"/>
              <a:t>Abhor what is evil, cling to what is good. </a:t>
            </a:r>
          </a:p>
        </p:txBody>
      </p:sp>
    </p:spTree>
    <p:extLst>
      <p:ext uri="{BB962C8B-B14F-4D97-AF65-F5344CB8AC3E}">
        <p14:creationId xmlns:p14="http://schemas.microsoft.com/office/powerpoint/2010/main" val="4197386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Romans 13:12-14</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4401205"/>
          </a:xfrm>
          <a:prstGeom prst="rect">
            <a:avLst/>
          </a:prstGeom>
          <a:noFill/>
        </p:spPr>
        <p:txBody>
          <a:bodyPr wrap="square" rtlCol="0">
            <a:spAutoFit/>
          </a:bodyPr>
          <a:lstStyle/>
          <a:p>
            <a:r>
              <a:rPr lang="en-US" sz="2800" dirty="0"/>
              <a:t>The night is almost gone, and the day is near. Therefore let us lay aside the deeds of darkness and put on the armor of light. Let us behave properly as in the day, not in carousing and drunkenness, not in sexual promiscuity and sensuality, not in strife and jealousy. But put on the Lord Jesus Christ, and make no provision for the flesh in regard to its lusts.</a:t>
            </a:r>
            <a:endParaRPr lang="en-US" sz="4000" dirty="0"/>
          </a:p>
        </p:txBody>
      </p:sp>
    </p:spTree>
    <p:extLst>
      <p:ext uri="{BB962C8B-B14F-4D97-AF65-F5344CB8AC3E}">
        <p14:creationId xmlns:p14="http://schemas.microsoft.com/office/powerpoint/2010/main" val="324331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1 Corinthians 15:33</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954107"/>
          </a:xfrm>
          <a:prstGeom prst="rect">
            <a:avLst/>
          </a:prstGeom>
          <a:noFill/>
        </p:spPr>
        <p:txBody>
          <a:bodyPr wrap="square" rtlCol="0">
            <a:spAutoFit/>
          </a:bodyPr>
          <a:lstStyle/>
          <a:p>
            <a:r>
              <a:rPr lang="en-US" sz="2800" dirty="0"/>
              <a:t>Do not be deceived: Bad company corrupts good morals. </a:t>
            </a:r>
          </a:p>
        </p:txBody>
      </p:sp>
    </p:spTree>
    <p:extLst>
      <p:ext uri="{BB962C8B-B14F-4D97-AF65-F5344CB8AC3E}">
        <p14:creationId xmlns:p14="http://schemas.microsoft.com/office/powerpoint/2010/main" val="379489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DFFF-551A-4685-ABA7-F78FEBDCE6D4}"/>
              </a:ext>
            </a:extLst>
          </p:cNvPr>
          <p:cNvSpPr>
            <a:spLocks noGrp="1"/>
          </p:cNvSpPr>
          <p:nvPr>
            <p:ph type="title"/>
          </p:nvPr>
        </p:nvSpPr>
        <p:spPr/>
        <p:txBody>
          <a:bodyPr/>
          <a:lstStyle/>
          <a:p>
            <a:r>
              <a:rPr lang="en-US" dirty="0"/>
              <a:t>Signs of Slipping</a:t>
            </a:r>
          </a:p>
        </p:txBody>
      </p:sp>
      <p:sp>
        <p:nvSpPr>
          <p:cNvPr id="3" name="Content Placeholder 2">
            <a:extLst>
              <a:ext uri="{FF2B5EF4-FFF2-40B4-BE49-F238E27FC236}">
                <a16:creationId xmlns:a16="http://schemas.microsoft.com/office/drawing/2014/main" id="{5932073F-4ED5-4724-AB4F-5AB09A93AE5A}"/>
              </a:ext>
            </a:extLst>
          </p:cNvPr>
          <p:cNvSpPr>
            <a:spLocks noGrp="1"/>
          </p:cNvSpPr>
          <p:nvPr>
            <p:ph idx="1"/>
          </p:nvPr>
        </p:nvSpPr>
        <p:spPr/>
        <p:txBody>
          <a:bodyPr>
            <a:normAutofit/>
          </a:bodyPr>
          <a:lstStyle/>
          <a:p>
            <a:r>
              <a:rPr lang="en-US" sz="2800" dirty="0"/>
              <a:t>A Decrease in Attendance</a:t>
            </a:r>
          </a:p>
          <a:p>
            <a:r>
              <a:rPr lang="en-US" sz="2800" dirty="0"/>
              <a:t>Starting to Cross Boundaries</a:t>
            </a:r>
          </a:p>
          <a:p>
            <a:r>
              <a:rPr lang="en-US" sz="2800" dirty="0"/>
              <a:t>Exhaustion in the World</a:t>
            </a:r>
          </a:p>
        </p:txBody>
      </p:sp>
    </p:spTree>
    <p:extLst>
      <p:ext uri="{BB962C8B-B14F-4D97-AF65-F5344CB8AC3E}">
        <p14:creationId xmlns:p14="http://schemas.microsoft.com/office/powerpoint/2010/main" val="14179650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078E6-4310-4517-85DB-D38D8C230909}"/>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B66044-DF36-4704-985C-FFD95AEFDAFF}"/>
              </a:ext>
            </a:extLst>
          </p:cNvPr>
          <p:cNvSpPr txBox="1"/>
          <p:nvPr/>
        </p:nvSpPr>
        <p:spPr>
          <a:xfrm>
            <a:off x="904070" y="444522"/>
            <a:ext cx="7335858" cy="2246769"/>
          </a:xfrm>
          <a:prstGeom prst="rect">
            <a:avLst/>
          </a:prstGeom>
          <a:noFill/>
        </p:spPr>
        <p:txBody>
          <a:bodyPr wrap="square" rtlCol="0">
            <a:spAutoFit/>
          </a:bodyPr>
          <a:lstStyle/>
          <a:p>
            <a:r>
              <a:rPr lang="en-US" sz="2800" i="1" dirty="0"/>
              <a:t>In 2018, Netflix studios produced and streamed 1,500 hours of new programming. A person who sought to keep up would have to watch this footage over four hours a day every day. </a:t>
            </a:r>
            <a:endParaRPr lang="en-US" sz="2800" dirty="0"/>
          </a:p>
        </p:txBody>
      </p:sp>
      <p:pic>
        <p:nvPicPr>
          <p:cNvPr id="5122" name="Picture 2" descr="Image result for netflix studios">
            <a:extLst>
              <a:ext uri="{FF2B5EF4-FFF2-40B4-BE49-F238E27FC236}">
                <a16:creationId xmlns:a16="http://schemas.microsoft.com/office/drawing/2014/main" id="{978394FB-AD94-41AB-9097-131968D4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7" y="3135813"/>
            <a:ext cx="6486525"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3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1 Timothy 1:18-20</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3539430"/>
          </a:xfrm>
          <a:prstGeom prst="rect">
            <a:avLst/>
          </a:prstGeom>
          <a:noFill/>
        </p:spPr>
        <p:txBody>
          <a:bodyPr wrap="square" rtlCol="0">
            <a:spAutoFit/>
          </a:bodyPr>
          <a:lstStyle/>
          <a:p>
            <a:r>
              <a:rPr lang="en-US" sz="2800" dirty="0"/>
              <a:t>Fight the good fight, keeping faith and a good conscience, which some have rejected and suffered shipwreck in regard to their faith. Among these are Hymenaeus and Alexander, whom I have handed over to Satan, so that they will be taught not to blaspheme. </a:t>
            </a:r>
          </a:p>
        </p:txBody>
      </p:sp>
    </p:spTree>
    <p:extLst>
      <p:ext uri="{BB962C8B-B14F-4D97-AF65-F5344CB8AC3E}">
        <p14:creationId xmlns:p14="http://schemas.microsoft.com/office/powerpoint/2010/main" val="118359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078E6-4310-4517-85DB-D38D8C230909}"/>
              </a:ext>
            </a:extLst>
          </p:cNvPr>
          <p:cNvSpPr/>
          <p:nvPr/>
        </p:nvSpPr>
        <p:spPr>
          <a:xfrm>
            <a:off x="2669"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netflix studios">
            <a:extLst>
              <a:ext uri="{FF2B5EF4-FFF2-40B4-BE49-F238E27FC236}">
                <a16:creationId xmlns:a16="http://schemas.microsoft.com/office/drawing/2014/main" id="{978394FB-AD94-41AB-9097-131968D4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34" y="313955"/>
            <a:ext cx="3777407" cy="212444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youtube logo">
            <a:extLst>
              <a:ext uri="{FF2B5EF4-FFF2-40B4-BE49-F238E27FC236}">
                <a16:creationId xmlns:a16="http://schemas.microsoft.com/office/drawing/2014/main" id="{F6ED2A7C-CCEB-420D-B2A2-67D18D4F0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495" y="313955"/>
            <a:ext cx="3776791" cy="21244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mazon prime">
            <a:extLst>
              <a:ext uri="{FF2B5EF4-FFF2-40B4-BE49-F238E27FC236}">
                <a16:creationId xmlns:a16="http://schemas.microsoft.com/office/drawing/2014/main" id="{1A1ECEEC-01E0-490B-8828-1D53D48DA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552" y="1573335"/>
            <a:ext cx="4015209" cy="22604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disney + logo">
            <a:extLst>
              <a:ext uri="{FF2B5EF4-FFF2-40B4-BE49-F238E27FC236}">
                <a16:creationId xmlns:a16="http://schemas.microsoft.com/office/drawing/2014/main" id="{E8AE0093-AF32-45E6-AD2F-B0E4A3844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148" y="1906865"/>
            <a:ext cx="3440957" cy="229337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redbox logo">
            <a:extLst>
              <a:ext uri="{FF2B5EF4-FFF2-40B4-BE49-F238E27FC236}">
                <a16:creationId xmlns:a16="http://schemas.microsoft.com/office/drawing/2014/main" id="{674CEF68-DEEB-44EC-AFF5-9C53EB019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495" y="2967329"/>
            <a:ext cx="4014796" cy="226041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hulu logo">
            <a:extLst>
              <a:ext uri="{FF2B5EF4-FFF2-40B4-BE49-F238E27FC236}">
                <a16:creationId xmlns:a16="http://schemas.microsoft.com/office/drawing/2014/main" id="{9EB5C819-C434-4D48-AF6E-57FED574E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86" y="3406560"/>
            <a:ext cx="4280412" cy="240406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facebook logo">
            <a:extLst>
              <a:ext uri="{FF2B5EF4-FFF2-40B4-BE49-F238E27FC236}">
                <a16:creationId xmlns:a16="http://schemas.microsoft.com/office/drawing/2014/main" id="{14D715CD-C3DB-4ABB-A7DC-35C05A9CEE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938" y="388374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rush limbaugh logo show">
            <a:extLst>
              <a:ext uri="{FF2B5EF4-FFF2-40B4-BE49-F238E27FC236}">
                <a16:creationId xmlns:a16="http://schemas.microsoft.com/office/drawing/2014/main" id="{0F6739BB-49C5-4330-8024-83153C884C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1241" y="4592525"/>
            <a:ext cx="4300691" cy="191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 calcmode="lin" valueType="num">
                                      <p:cBhvr>
                                        <p:cTn id="17" dur="1000" fill="hold"/>
                                        <p:tgtEl>
                                          <p:spTgt spid="6146"/>
                                        </p:tgtEl>
                                        <p:attrNameLst>
                                          <p:attrName>style.rotation</p:attrName>
                                        </p:attrNameLst>
                                      </p:cBhvr>
                                      <p:tavLst>
                                        <p:tav tm="0">
                                          <p:val>
                                            <p:fltVal val="90"/>
                                          </p:val>
                                        </p:tav>
                                        <p:tav tm="100000">
                                          <p:val>
                                            <p:fltVal val="0"/>
                                          </p:val>
                                        </p:tav>
                                      </p:tavLst>
                                    </p:anim>
                                    <p:animEffect transition="in" filter="fade">
                                      <p:cBhvr>
                                        <p:cTn id="18" dur="10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1000" fill="hold"/>
                                        <p:tgtEl>
                                          <p:spTgt spid="6148"/>
                                        </p:tgtEl>
                                        <p:attrNameLst>
                                          <p:attrName>ppt_w</p:attrName>
                                        </p:attrNameLst>
                                      </p:cBhvr>
                                      <p:tavLst>
                                        <p:tav tm="0">
                                          <p:val>
                                            <p:fltVal val="0"/>
                                          </p:val>
                                        </p:tav>
                                        <p:tav tm="100000">
                                          <p:val>
                                            <p:strVal val="#ppt_w"/>
                                          </p:val>
                                        </p:tav>
                                      </p:tavLst>
                                    </p:anim>
                                    <p:anim calcmode="lin" valueType="num">
                                      <p:cBhvr>
                                        <p:cTn id="24" dur="1000" fill="hold"/>
                                        <p:tgtEl>
                                          <p:spTgt spid="6148"/>
                                        </p:tgtEl>
                                        <p:attrNameLst>
                                          <p:attrName>ppt_h</p:attrName>
                                        </p:attrNameLst>
                                      </p:cBhvr>
                                      <p:tavLst>
                                        <p:tav tm="0">
                                          <p:val>
                                            <p:fltVal val="0"/>
                                          </p:val>
                                        </p:tav>
                                        <p:tav tm="100000">
                                          <p:val>
                                            <p:strVal val="#ppt_h"/>
                                          </p:val>
                                        </p:tav>
                                      </p:tavLst>
                                    </p:anim>
                                    <p:anim calcmode="lin" valueType="num">
                                      <p:cBhvr>
                                        <p:cTn id="25" dur="1000" fill="hold"/>
                                        <p:tgtEl>
                                          <p:spTgt spid="6148"/>
                                        </p:tgtEl>
                                        <p:attrNameLst>
                                          <p:attrName>style.rotation</p:attrName>
                                        </p:attrNameLst>
                                      </p:cBhvr>
                                      <p:tavLst>
                                        <p:tav tm="0">
                                          <p:val>
                                            <p:fltVal val="90"/>
                                          </p:val>
                                        </p:tav>
                                        <p:tav tm="100000">
                                          <p:val>
                                            <p:fltVal val="0"/>
                                          </p:val>
                                        </p:tav>
                                      </p:tavLst>
                                    </p:anim>
                                    <p:animEffect transition="in" filter="fade">
                                      <p:cBhvr>
                                        <p:cTn id="26" dur="1000"/>
                                        <p:tgtEl>
                                          <p:spTgt spid="614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1000" fill="hold"/>
                                        <p:tgtEl>
                                          <p:spTgt spid="6150"/>
                                        </p:tgtEl>
                                        <p:attrNameLst>
                                          <p:attrName>ppt_w</p:attrName>
                                        </p:attrNameLst>
                                      </p:cBhvr>
                                      <p:tavLst>
                                        <p:tav tm="0">
                                          <p:val>
                                            <p:fltVal val="0"/>
                                          </p:val>
                                        </p:tav>
                                        <p:tav tm="100000">
                                          <p:val>
                                            <p:strVal val="#ppt_w"/>
                                          </p:val>
                                        </p:tav>
                                      </p:tavLst>
                                    </p:anim>
                                    <p:anim calcmode="lin" valueType="num">
                                      <p:cBhvr>
                                        <p:cTn id="32" dur="1000" fill="hold"/>
                                        <p:tgtEl>
                                          <p:spTgt spid="6150"/>
                                        </p:tgtEl>
                                        <p:attrNameLst>
                                          <p:attrName>ppt_h</p:attrName>
                                        </p:attrNameLst>
                                      </p:cBhvr>
                                      <p:tavLst>
                                        <p:tav tm="0">
                                          <p:val>
                                            <p:fltVal val="0"/>
                                          </p:val>
                                        </p:tav>
                                        <p:tav tm="100000">
                                          <p:val>
                                            <p:strVal val="#ppt_h"/>
                                          </p:val>
                                        </p:tav>
                                      </p:tavLst>
                                    </p:anim>
                                    <p:anim calcmode="lin" valueType="num">
                                      <p:cBhvr>
                                        <p:cTn id="33" dur="1000" fill="hold"/>
                                        <p:tgtEl>
                                          <p:spTgt spid="6150"/>
                                        </p:tgtEl>
                                        <p:attrNameLst>
                                          <p:attrName>style.rotation</p:attrName>
                                        </p:attrNameLst>
                                      </p:cBhvr>
                                      <p:tavLst>
                                        <p:tav tm="0">
                                          <p:val>
                                            <p:fltVal val="90"/>
                                          </p:val>
                                        </p:tav>
                                        <p:tav tm="100000">
                                          <p:val>
                                            <p:fltVal val="0"/>
                                          </p:val>
                                        </p:tav>
                                      </p:tavLst>
                                    </p:anim>
                                    <p:animEffect transition="in" filter="fade">
                                      <p:cBhvr>
                                        <p:cTn id="34" dur="1000"/>
                                        <p:tgtEl>
                                          <p:spTgt spid="615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154"/>
                                        </p:tgtEl>
                                        <p:attrNameLst>
                                          <p:attrName>style.visibility</p:attrName>
                                        </p:attrNameLst>
                                      </p:cBhvr>
                                      <p:to>
                                        <p:strVal val="visible"/>
                                      </p:to>
                                    </p:set>
                                    <p:anim calcmode="lin" valueType="num">
                                      <p:cBhvr>
                                        <p:cTn id="39" dur="1000" fill="hold"/>
                                        <p:tgtEl>
                                          <p:spTgt spid="6154"/>
                                        </p:tgtEl>
                                        <p:attrNameLst>
                                          <p:attrName>ppt_w</p:attrName>
                                        </p:attrNameLst>
                                      </p:cBhvr>
                                      <p:tavLst>
                                        <p:tav tm="0">
                                          <p:val>
                                            <p:fltVal val="0"/>
                                          </p:val>
                                        </p:tav>
                                        <p:tav tm="100000">
                                          <p:val>
                                            <p:strVal val="#ppt_w"/>
                                          </p:val>
                                        </p:tav>
                                      </p:tavLst>
                                    </p:anim>
                                    <p:anim calcmode="lin" valueType="num">
                                      <p:cBhvr>
                                        <p:cTn id="40" dur="1000" fill="hold"/>
                                        <p:tgtEl>
                                          <p:spTgt spid="6154"/>
                                        </p:tgtEl>
                                        <p:attrNameLst>
                                          <p:attrName>ppt_h</p:attrName>
                                        </p:attrNameLst>
                                      </p:cBhvr>
                                      <p:tavLst>
                                        <p:tav tm="0">
                                          <p:val>
                                            <p:fltVal val="0"/>
                                          </p:val>
                                        </p:tav>
                                        <p:tav tm="100000">
                                          <p:val>
                                            <p:strVal val="#ppt_h"/>
                                          </p:val>
                                        </p:tav>
                                      </p:tavLst>
                                    </p:anim>
                                    <p:anim calcmode="lin" valueType="num">
                                      <p:cBhvr>
                                        <p:cTn id="41" dur="1000" fill="hold"/>
                                        <p:tgtEl>
                                          <p:spTgt spid="6154"/>
                                        </p:tgtEl>
                                        <p:attrNameLst>
                                          <p:attrName>style.rotation</p:attrName>
                                        </p:attrNameLst>
                                      </p:cBhvr>
                                      <p:tavLst>
                                        <p:tav tm="0">
                                          <p:val>
                                            <p:fltVal val="90"/>
                                          </p:val>
                                        </p:tav>
                                        <p:tav tm="100000">
                                          <p:val>
                                            <p:fltVal val="0"/>
                                          </p:val>
                                        </p:tav>
                                      </p:tavLst>
                                    </p:anim>
                                    <p:animEffect transition="in" filter="fade">
                                      <p:cBhvr>
                                        <p:cTn id="42" dur="1000"/>
                                        <p:tgtEl>
                                          <p:spTgt spid="615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152"/>
                                        </p:tgtEl>
                                        <p:attrNameLst>
                                          <p:attrName>style.visibility</p:attrName>
                                        </p:attrNameLst>
                                      </p:cBhvr>
                                      <p:to>
                                        <p:strVal val="visible"/>
                                      </p:to>
                                    </p:set>
                                    <p:anim calcmode="lin" valueType="num">
                                      <p:cBhvr>
                                        <p:cTn id="47" dur="1000" fill="hold"/>
                                        <p:tgtEl>
                                          <p:spTgt spid="6152"/>
                                        </p:tgtEl>
                                        <p:attrNameLst>
                                          <p:attrName>ppt_w</p:attrName>
                                        </p:attrNameLst>
                                      </p:cBhvr>
                                      <p:tavLst>
                                        <p:tav tm="0">
                                          <p:val>
                                            <p:fltVal val="0"/>
                                          </p:val>
                                        </p:tav>
                                        <p:tav tm="100000">
                                          <p:val>
                                            <p:strVal val="#ppt_w"/>
                                          </p:val>
                                        </p:tav>
                                      </p:tavLst>
                                    </p:anim>
                                    <p:anim calcmode="lin" valueType="num">
                                      <p:cBhvr>
                                        <p:cTn id="48" dur="1000" fill="hold"/>
                                        <p:tgtEl>
                                          <p:spTgt spid="6152"/>
                                        </p:tgtEl>
                                        <p:attrNameLst>
                                          <p:attrName>ppt_h</p:attrName>
                                        </p:attrNameLst>
                                      </p:cBhvr>
                                      <p:tavLst>
                                        <p:tav tm="0">
                                          <p:val>
                                            <p:fltVal val="0"/>
                                          </p:val>
                                        </p:tav>
                                        <p:tav tm="100000">
                                          <p:val>
                                            <p:strVal val="#ppt_h"/>
                                          </p:val>
                                        </p:tav>
                                      </p:tavLst>
                                    </p:anim>
                                    <p:anim calcmode="lin" valueType="num">
                                      <p:cBhvr>
                                        <p:cTn id="49" dur="1000" fill="hold"/>
                                        <p:tgtEl>
                                          <p:spTgt spid="6152"/>
                                        </p:tgtEl>
                                        <p:attrNameLst>
                                          <p:attrName>style.rotation</p:attrName>
                                        </p:attrNameLst>
                                      </p:cBhvr>
                                      <p:tavLst>
                                        <p:tav tm="0">
                                          <p:val>
                                            <p:fltVal val="90"/>
                                          </p:val>
                                        </p:tav>
                                        <p:tav tm="100000">
                                          <p:val>
                                            <p:fltVal val="0"/>
                                          </p:val>
                                        </p:tav>
                                      </p:tavLst>
                                    </p:anim>
                                    <p:animEffect transition="in" filter="fade">
                                      <p:cBhvr>
                                        <p:cTn id="50" dur="1000"/>
                                        <p:tgtEl>
                                          <p:spTgt spid="615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156"/>
                                        </p:tgtEl>
                                        <p:attrNameLst>
                                          <p:attrName>style.visibility</p:attrName>
                                        </p:attrNameLst>
                                      </p:cBhvr>
                                      <p:to>
                                        <p:strVal val="visible"/>
                                      </p:to>
                                    </p:set>
                                    <p:anim calcmode="lin" valueType="num">
                                      <p:cBhvr>
                                        <p:cTn id="55" dur="1000" fill="hold"/>
                                        <p:tgtEl>
                                          <p:spTgt spid="6156"/>
                                        </p:tgtEl>
                                        <p:attrNameLst>
                                          <p:attrName>ppt_w</p:attrName>
                                        </p:attrNameLst>
                                      </p:cBhvr>
                                      <p:tavLst>
                                        <p:tav tm="0">
                                          <p:val>
                                            <p:fltVal val="0"/>
                                          </p:val>
                                        </p:tav>
                                        <p:tav tm="100000">
                                          <p:val>
                                            <p:strVal val="#ppt_w"/>
                                          </p:val>
                                        </p:tav>
                                      </p:tavLst>
                                    </p:anim>
                                    <p:anim calcmode="lin" valueType="num">
                                      <p:cBhvr>
                                        <p:cTn id="56" dur="1000" fill="hold"/>
                                        <p:tgtEl>
                                          <p:spTgt spid="6156"/>
                                        </p:tgtEl>
                                        <p:attrNameLst>
                                          <p:attrName>ppt_h</p:attrName>
                                        </p:attrNameLst>
                                      </p:cBhvr>
                                      <p:tavLst>
                                        <p:tav tm="0">
                                          <p:val>
                                            <p:fltVal val="0"/>
                                          </p:val>
                                        </p:tav>
                                        <p:tav tm="100000">
                                          <p:val>
                                            <p:strVal val="#ppt_h"/>
                                          </p:val>
                                        </p:tav>
                                      </p:tavLst>
                                    </p:anim>
                                    <p:anim calcmode="lin" valueType="num">
                                      <p:cBhvr>
                                        <p:cTn id="57" dur="1000" fill="hold"/>
                                        <p:tgtEl>
                                          <p:spTgt spid="6156"/>
                                        </p:tgtEl>
                                        <p:attrNameLst>
                                          <p:attrName>style.rotation</p:attrName>
                                        </p:attrNameLst>
                                      </p:cBhvr>
                                      <p:tavLst>
                                        <p:tav tm="0">
                                          <p:val>
                                            <p:fltVal val="90"/>
                                          </p:val>
                                        </p:tav>
                                        <p:tav tm="100000">
                                          <p:val>
                                            <p:fltVal val="0"/>
                                          </p:val>
                                        </p:tav>
                                      </p:tavLst>
                                    </p:anim>
                                    <p:animEffect transition="in" filter="fade">
                                      <p:cBhvr>
                                        <p:cTn id="58" dur="1000"/>
                                        <p:tgtEl>
                                          <p:spTgt spid="61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158"/>
                                        </p:tgtEl>
                                        <p:attrNameLst>
                                          <p:attrName>style.visibility</p:attrName>
                                        </p:attrNameLst>
                                      </p:cBhvr>
                                      <p:to>
                                        <p:strVal val="visible"/>
                                      </p:to>
                                    </p:set>
                                    <p:anim calcmode="lin" valueType="num">
                                      <p:cBhvr>
                                        <p:cTn id="63" dur="1000" fill="hold"/>
                                        <p:tgtEl>
                                          <p:spTgt spid="6158"/>
                                        </p:tgtEl>
                                        <p:attrNameLst>
                                          <p:attrName>ppt_w</p:attrName>
                                        </p:attrNameLst>
                                      </p:cBhvr>
                                      <p:tavLst>
                                        <p:tav tm="0">
                                          <p:val>
                                            <p:fltVal val="0"/>
                                          </p:val>
                                        </p:tav>
                                        <p:tav tm="100000">
                                          <p:val>
                                            <p:strVal val="#ppt_w"/>
                                          </p:val>
                                        </p:tav>
                                      </p:tavLst>
                                    </p:anim>
                                    <p:anim calcmode="lin" valueType="num">
                                      <p:cBhvr>
                                        <p:cTn id="64" dur="1000" fill="hold"/>
                                        <p:tgtEl>
                                          <p:spTgt spid="6158"/>
                                        </p:tgtEl>
                                        <p:attrNameLst>
                                          <p:attrName>ppt_h</p:attrName>
                                        </p:attrNameLst>
                                      </p:cBhvr>
                                      <p:tavLst>
                                        <p:tav tm="0">
                                          <p:val>
                                            <p:fltVal val="0"/>
                                          </p:val>
                                        </p:tav>
                                        <p:tav tm="100000">
                                          <p:val>
                                            <p:strVal val="#ppt_h"/>
                                          </p:val>
                                        </p:tav>
                                      </p:tavLst>
                                    </p:anim>
                                    <p:anim calcmode="lin" valueType="num">
                                      <p:cBhvr>
                                        <p:cTn id="65" dur="1000" fill="hold"/>
                                        <p:tgtEl>
                                          <p:spTgt spid="6158"/>
                                        </p:tgtEl>
                                        <p:attrNameLst>
                                          <p:attrName>style.rotation</p:attrName>
                                        </p:attrNameLst>
                                      </p:cBhvr>
                                      <p:tavLst>
                                        <p:tav tm="0">
                                          <p:val>
                                            <p:fltVal val="90"/>
                                          </p:val>
                                        </p:tav>
                                        <p:tav tm="100000">
                                          <p:val>
                                            <p:fltVal val="0"/>
                                          </p:val>
                                        </p:tav>
                                      </p:tavLst>
                                    </p:anim>
                                    <p:animEffect transition="in" filter="fade">
                                      <p:cBhvr>
                                        <p:cTn id="66"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Luke 8:14</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2677656"/>
          </a:xfrm>
          <a:prstGeom prst="rect">
            <a:avLst/>
          </a:prstGeom>
          <a:noFill/>
        </p:spPr>
        <p:txBody>
          <a:bodyPr wrap="square" rtlCol="0">
            <a:spAutoFit/>
          </a:bodyPr>
          <a:lstStyle/>
          <a:p>
            <a:r>
              <a:rPr lang="en-US" sz="2800" dirty="0"/>
              <a:t>The seed which fell among the thorns, these are the ones who have heard, and as they go on their way, they are choked with worries and riches and pleasures of this life, and bring no fruit to maturity. </a:t>
            </a:r>
          </a:p>
        </p:txBody>
      </p:sp>
    </p:spTree>
    <p:extLst>
      <p:ext uri="{BB962C8B-B14F-4D97-AF65-F5344CB8AC3E}">
        <p14:creationId xmlns:p14="http://schemas.microsoft.com/office/powerpoint/2010/main" val="141196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078E6-4310-4517-85DB-D38D8C230909}"/>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B66044-DF36-4704-985C-FFD95AEFDAFF}"/>
              </a:ext>
            </a:extLst>
          </p:cNvPr>
          <p:cNvSpPr txBox="1"/>
          <p:nvPr/>
        </p:nvSpPr>
        <p:spPr>
          <a:xfrm>
            <a:off x="304800" y="432619"/>
            <a:ext cx="8588477" cy="6124754"/>
          </a:xfrm>
          <a:prstGeom prst="rect">
            <a:avLst/>
          </a:prstGeom>
          <a:noFill/>
        </p:spPr>
        <p:txBody>
          <a:bodyPr wrap="square" rtlCol="0">
            <a:spAutoFit/>
          </a:bodyPr>
          <a:lstStyle/>
          <a:p>
            <a:r>
              <a:rPr lang="en-US" sz="2800" i="1" dirty="0"/>
              <a:t>As this [distracted] condition                                     becomes more fully                                   established, you will be                                 gradually freed from the                             tiresome business of                                   providing Pleasures as                                    temptations. …You will find                                   that anything or nothing is                              sufficient to attract his                               wandering attention. You no                                    longer need a good book, which he really likes, to keep him from his prayers or his work or his sleep; a column of advertisements in yesterday’s paper will do. </a:t>
            </a:r>
            <a:endParaRPr lang="en-US" sz="2800" dirty="0"/>
          </a:p>
        </p:txBody>
      </p:sp>
      <p:pic>
        <p:nvPicPr>
          <p:cNvPr id="1026" name="Picture 2" descr="Image result for screwtape and wormwood">
            <a:extLst>
              <a:ext uri="{FF2B5EF4-FFF2-40B4-BE49-F238E27FC236}">
                <a16:creationId xmlns:a16="http://schemas.microsoft.com/office/drawing/2014/main" id="{F92860DD-C15F-41AE-921D-C80507022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55" y="190242"/>
            <a:ext cx="3298723" cy="445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2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078E6-4310-4517-85DB-D38D8C230909}"/>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B66044-DF36-4704-985C-FFD95AEFDAFF}"/>
              </a:ext>
            </a:extLst>
          </p:cNvPr>
          <p:cNvSpPr txBox="1"/>
          <p:nvPr/>
        </p:nvSpPr>
        <p:spPr>
          <a:xfrm>
            <a:off x="304800" y="432619"/>
            <a:ext cx="8588477" cy="6124754"/>
          </a:xfrm>
          <a:prstGeom prst="rect">
            <a:avLst/>
          </a:prstGeom>
          <a:noFill/>
        </p:spPr>
        <p:txBody>
          <a:bodyPr wrap="square" rtlCol="0">
            <a:spAutoFit/>
          </a:bodyPr>
          <a:lstStyle/>
          <a:p>
            <a:r>
              <a:rPr lang="en-US" sz="2800" i="1" dirty="0"/>
              <a:t>You can make him waste his                            time not only in conversation                               he enjoys with people whom                                  he likes, but in conversations                                with those he cares nothing                              about on subjects that bore                                him. You can make him do                                      nothing at all for long periods.                              You can keep him up late at                                 night … staring at a dead fire                                 in a cold room. …[These distractions become] strong enough to steal away a man’s best years, not in sweet sins, but in a dreary flickering of the mind over it knows not what and knows not why,</a:t>
            </a:r>
            <a:endParaRPr lang="en-US" sz="2800" dirty="0"/>
          </a:p>
        </p:txBody>
      </p:sp>
      <p:pic>
        <p:nvPicPr>
          <p:cNvPr id="1026" name="Picture 2" descr="Image result for screwtape and wormwood">
            <a:extLst>
              <a:ext uri="{FF2B5EF4-FFF2-40B4-BE49-F238E27FC236}">
                <a16:creationId xmlns:a16="http://schemas.microsoft.com/office/drawing/2014/main" id="{F92860DD-C15F-41AE-921D-C80507022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55" y="190242"/>
            <a:ext cx="3298723" cy="445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0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078E6-4310-4517-85DB-D38D8C230909}"/>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B66044-DF36-4704-985C-FFD95AEFDAFF}"/>
              </a:ext>
            </a:extLst>
          </p:cNvPr>
          <p:cNvSpPr txBox="1"/>
          <p:nvPr/>
        </p:nvSpPr>
        <p:spPr>
          <a:xfrm>
            <a:off x="304801" y="302359"/>
            <a:ext cx="8588477" cy="6555641"/>
          </a:xfrm>
          <a:prstGeom prst="rect">
            <a:avLst/>
          </a:prstGeom>
          <a:noFill/>
        </p:spPr>
        <p:txBody>
          <a:bodyPr wrap="square" rtlCol="0">
            <a:spAutoFit/>
          </a:bodyPr>
          <a:lstStyle/>
          <a:p>
            <a:r>
              <a:rPr lang="en-US" sz="2800" i="1" dirty="0"/>
              <a:t>in the gratification of                                        curiosities so feeble that the                                   man is only half aware of                                       them, in drumming of fingers                                  and kicking of heels, in                                        whistling tunes that he does                                    not like, or in the long, dim                                   labyrinth of reveries that have                                  not even lust or ambition to                                     give them a relish, but which                                … the creature is too weak and befuddled to shake off.  …At last he may say, as one of my own patients said on his arrival down here [in Hell], “I now see that I spent most of my life in doing neither what I ought nor what I liked.” </a:t>
            </a:r>
            <a:endParaRPr lang="en-US" sz="2800" dirty="0"/>
          </a:p>
        </p:txBody>
      </p:sp>
      <p:pic>
        <p:nvPicPr>
          <p:cNvPr id="1026" name="Picture 2" descr="Image result for screwtape and wormwood">
            <a:extLst>
              <a:ext uri="{FF2B5EF4-FFF2-40B4-BE49-F238E27FC236}">
                <a16:creationId xmlns:a16="http://schemas.microsoft.com/office/drawing/2014/main" id="{F92860DD-C15F-41AE-921D-C80507022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55" y="101752"/>
            <a:ext cx="3298723" cy="445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8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James 5:19-20</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2246769"/>
          </a:xfrm>
          <a:prstGeom prst="rect">
            <a:avLst/>
          </a:prstGeom>
          <a:noFill/>
        </p:spPr>
        <p:txBody>
          <a:bodyPr wrap="square" rtlCol="0">
            <a:spAutoFit/>
          </a:bodyPr>
          <a:lstStyle/>
          <a:p>
            <a:r>
              <a:rPr lang="en-US" sz="2800" dirty="0"/>
              <a:t>If any among you strays from the truth, and one brings him back, let him know that he who turns a sinner from the error of his way will save his soul from death.</a:t>
            </a:r>
          </a:p>
        </p:txBody>
      </p:sp>
    </p:spTree>
    <p:extLst>
      <p:ext uri="{BB962C8B-B14F-4D97-AF65-F5344CB8AC3E}">
        <p14:creationId xmlns:p14="http://schemas.microsoft.com/office/powerpoint/2010/main" val="98551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2 Peter 2:20-21</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4832092"/>
          </a:xfrm>
          <a:prstGeom prst="rect">
            <a:avLst/>
          </a:prstGeom>
          <a:noFill/>
        </p:spPr>
        <p:txBody>
          <a:bodyPr wrap="square" rtlCol="0">
            <a:spAutoFit/>
          </a:bodyPr>
          <a:lstStyle/>
          <a:p>
            <a:r>
              <a:rPr lang="en-US" sz="2800" dirty="0"/>
              <a:t>For if after they have escaped the defilements of the world by the knowledge of the Lord and Savior Jesus Christ, they are again entangled in them and are overcome, the last state has become worse for them than the first. For it would be better for them not to have known the way of righteousness, than having known it, to fall away from the holy commandment delivered to them.</a:t>
            </a:r>
          </a:p>
        </p:txBody>
      </p:sp>
    </p:spTree>
    <p:extLst>
      <p:ext uri="{BB962C8B-B14F-4D97-AF65-F5344CB8AC3E}">
        <p14:creationId xmlns:p14="http://schemas.microsoft.com/office/powerpoint/2010/main" val="243079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4078E6-4310-4517-85DB-D38D8C230909}"/>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B66044-DF36-4704-985C-FFD95AEFDAFF}"/>
              </a:ext>
            </a:extLst>
          </p:cNvPr>
          <p:cNvSpPr txBox="1"/>
          <p:nvPr/>
        </p:nvSpPr>
        <p:spPr>
          <a:xfrm>
            <a:off x="304800" y="432619"/>
            <a:ext cx="8588477" cy="6124754"/>
          </a:xfrm>
          <a:prstGeom prst="rect">
            <a:avLst/>
          </a:prstGeom>
          <a:noFill/>
        </p:spPr>
        <p:txBody>
          <a:bodyPr wrap="square" rtlCol="0">
            <a:spAutoFit/>
          </a:bodyPr>
          <a:lstStyle/>
          <a:p>
            <a:r>
              <a:rPr lang="en-US" sz="2800" i="1" dirty="0"/>
              <a:t>Do remember, the only thing                            that matters is the extent to                                  which you separate the man                              from the Enemy [God]. It                                   does not matter how small                                    the sins are provided that                                  their cumulative effect is to                                edge the man away from                                     the Light and out into the                                     Nothing. Murder is no better                                  than cards if cards can do the trick. Indeed the safest road to Hell is the gradual one—the gentle slope, soft underfoot, without sudden turnings, without milestones, without signposts.</a:t>
            </a:r>
            <a:endParaRPr lang="en-US" sz="2800" dirty="0"/>
          </a:p>
        </p:txBody>
      </p:sp>
      <p:pic>
        <p:nvPicPr>
          <p:cNvPr id="1026" name="Picture 2" descr="Image result for screwtape and wormwood">
            <a:extLst>
              <a:ext uri="{FF2B5EF4-FFF2-40B4-BE49-F238E27FC236}">
                <a16:creationId xmlns:a16="http://schemas.microsoft.com/office/drawing/2014/main" id="{F92860DD-C15F-41AE-921D-C80507022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55" y="190242"/>
            <a:ext cx="3298723" cy="445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DFFF-551A-4685-ABA7-F78FEBDCE6D4}"/>
              </a:ext>
            </a:extLst>
          </p:cNvPr>
          <p:cNvSpPr>
            <a:spLocks noGrp="1"/>
          </p:cNvSpPr>
          <p:nvPr>
            <p:ph type="title"/>
          </p:nvPr>
        </p:nvSpPr>
        <p:spPr/>
        <p:txBody>
          <a:bodyPr/>
          <a:lstStyle/>
          <a:p>
            <a:r>
              <a:rPr lang="en-US" dirty="0"/>
              <a:t>Signs of Slipping</a:t>
            </a:r>
          </a:p>
        </p:txBody>
      </p:sp>
      <p:sp>
        <p:nvSpPr>
          <p:cNvPr id="3" name="Content Placeholder 2">
            <a:extLst>
              <a:ext uri="{FF2B5EF4-FFF2-40B4-BE49-F238E27FC236}">
                <a16:creationId xmlns:a16="http://schemas.microsoft.com/office/drawing/2014/main" id="{5932073F-4ED5-4724-AB4F-5AB09A93AE5A}"/>
              </a:ext>
            </a:extLst>
          </p:cNvPr>
          <p:cNvSpPr>
            <a:spLocks noGrp="1"/>
          </p:cNvSpPr>
          <p:nvPr>
            <p:ph idx="1"/>
          </p:nvPr>
        </p:nvSpPr>
        <p:spPr/>
        <p:txBody>
          <a:bodyPr>
            <a:normAutofit/>
          </a:bodyPr>
          <a:lstStyle/>
          <a:p>
            <a:r>
              <a:rPr lang="en-US" sz="2800" dirty="0"/>
              <a:t>A Decrease in Attendance</a:t>
            </a:r>
          </a:p>
        </p:txBody>
      </p:sp>
    </p:spTree>
    <p:extLst>
      <p:ext uri="{BB962C8B-B14F-4D97-AF65-F5344CB8AC3E}">
        <p14:creationId xmlns:p14="http://schemas.microsoft.com/office/powerpoint/2010/main" val="2953522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3 John 15</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523220"/>
          </a:xfrm>
          <a:prstGeom prst="rect">
            <a:avLst/>
          </a:prstGeom>
          <a:noFill/>
        </p:spPr>
        <p:txBody>
          <a:bodyPr wrap="square" rtlCol="0">
            <a:spAutoFit/>
          </a:bodyPr>
          <a:lstStyle/>
          <a:p>
            <a:r>
              <a:rPr lang="en-US" sz="2800" dirty="0"/>
              <a:t>Greet the friends by name. </a:t>
            </a:r>
          </a:p>
        </p:txBody>
      </p:sp>
    </p:spTree>
    <p:extLst>
      <p:ext uri="{BB962C8B-B14F-4D97-AF65-F5344CB8AC3E}">
        <p14:creationId xmlns:p14="http://schemas.microsoft.com/office/powerpoint/2010/main" val="113128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Romans 12:10-13</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3539430"/>
          </a:xfrm>
          <a:prstGeom prst="rect">
            <a:avLst/>
          </a:prstGeom>
          <a:noFill/>
        </p:spPr>
        <p:txBody>
          <a:bodyPr wrap="square" rtlCol="0">
            <a:spAutoFit/>
          </a:bodyPr>
          <a:lstStyle/>
          <a:p>
            <a:r>
              <a:rPr lang="en-US" sz="2800" dirty="0"/>
              <a:t>Be devoted to one another in brotherly love; give preference to one another in honor; not lagging behind in diligence, fervent in spirit, serving the Lord; rejoicing in hope, persevering in tribulation, devoted to prayer, contributing to the needs of the saints, practicing hospitality.</a:t>
            </a:r>
            <a:endParaRPr lang="en-US" sz="4000" dirty="0"/>
          </a:p>
        </p:txBody>
      </p:sp>
    </p:spTree>
    <p:extLst>
      <p:ext uri="{BB962C8B-B14F-4D97-AF65-F5344CB8AC3E}">
        <p14:creationId xmlns:p14="http://schemas.microsoft.com/office/powerpoint/2010/main" val="1224355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Hebrews 10:24-25</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3108543"/>
          </a:xfrm>
          <a:prstGeom prst="rect">
            <a:avLst/>
          </a:prstGeom>
          <a:noFill/>
        </p:spPr>
        <p:txBody>
          <a:bodyPr wrap="square" rtlCol="0">
            <a:spAutoFit/>
          </a:bodyPr>
          <a:lstStyle/>
          <a:p>
            <a:r>
              <a:rPr lang="en-US" sz="2800" dirty="0"/>
              <a:t>Let us consider how to stimulate one another to love and good deeds, not forsaking our own assembling together, as is the habit of some, but encouraging one another; and all the more as you see the day drawing near.</a:t>
            </a:r>
          </a:p>
        </p:txBody>
      </p:sp>
    </p:spTree>
    <p:extLst>
      <p:ext uri="{BB962C8B-B14F-4D97-AF65-F5344CB8AC3E}">
        <p14:creationId xmlns:p14="http://schemas.microsoft.com/office/powerpoint/2010/main" val="145601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098-F3BF-40AF-8BB4-E65FB9CD6308}"/>
              </a:ext>
            </a:extLst>
          </p:cNvPr>
          <p:cNvSpPr>
            <a:spLocks noGrp="1"/>
          </p:cNvSpPr>
          <p:nvPr>
            <p:ph type="title"/>
          </p:nvPr>
        </p:nvSpPr>
        <p:spPr>
          <a:xfrm>
            <a:off x="1945200" y="506123"/>
            <a:ext cx="6589200" cy="1280890"/>
          </a:xfrm>
        </p:spPr>
        <p:txBody>
          <a:bodyPr/>
          <a:lstStyle/>
          <a:p>
            <a:r>
              <a:rPr lang="en-US" dirty="0"/>
              <a:t>Colossians 3:16</a:t>
            </a:r>
          </a:p>
        </p:txBody>
      </p:sp>
      <p:sp>
        <p:nvSpPr>
          <p:cNvPr id="3" name="TextBox 2">
            <a:extLst>
              <a:ext uri="{FF2B5EF4-FFF2-40B4-BE49-F238E27FC236}">
                <a16:creationId xmlns:a16="http://schemas.microsoft.com/office/drawing/2014/main" id="{BFBD05A5-3174-42E7-AF61-802AB612F5ED}"/>
              </a:ext>
            </a:extLst>
          </p:cNvPr>
          <p:cNvSpPr txBox="1"/>
          <p:nvPr/>
        </p:nvSpPr>
        <p:spPr>
          <a:xfrm>
            <a:off x="1945199" y="1474839"/>
            <a:ext cx="6795677" cy="2677656"/>
          </a:xfrm>
          <a:prstGeom prst="rect">
            <a:avLst/>
          </a:prstGeom>
          <a:noFill/>
        </p:spPr>
        <p:txBody>
          <a:bodyPr wrap="square" rtlCol="0">
            <a:spAutoFit/>
          </a:bodyPr>
          <a:lstStyle/>
          <a:p>
            <a:r>
              <a:rPr lang="en-US" sz="2800" dirty="0"/>
              <a:t>Let the word of Christ richly dwell within you, with all wisdom teaching and admonishing one another with psalms, hymns, and spiritual songs, singing with thanksgiving in your hearts to God. </a:t>
            </a:r>
          </a:p>
        </p:txBody>
      </p:sp>
    </p:spTree>
    <p:extLst>
      <p:ext uri="{BB962C8B-B14F-4D97-AF65-F5344CB8AC3E}">
        <p14:creationId xmlns:p14="http://schemas.microsoft.com/office/powerpoint/2010/main" val="33261220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58</TotalTime>
  <Words>879</Words>
  <Application>Microsoft Office PowerPoint</Application>
  <PresentationFormat>On-screen Show (4:3)</PresentationFormat>
  <Paragraphs>44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Wisp</vt:lpstr>
      <vt:lpstr>PowerPoint Presentation</vt:lpstr>
      <vt:lpstr>1 Timothy 1:18-20</vt:lpstr>
      <vt:lpstr>2 Peter 2:20-21</vt:lpstr>
      <vt:lpstr>PowerPoint Presentation</vt:lpstr>
      <vt:lpstr>Signs of Slipping</vt:lpstr>
      <vt:lpstr>3 John 15</vt:lpstr>
      <vt:lpstr>Romans 12:10-13</vt:lpstr>
      <vt:lpstr>Hebrews 10:24-25</vt:lpstr>
      <vt:lpstr>Colossians 3:16</vt:lpstr>
      <vt:lpstr>1 Timothy 4:13</vt:lpstr>
      <vt:lpstr>Signs of Slipping</vt:lpstr>
      <vt:lpstr>Galatians 5:19-21</vt:lpstr>
      <vt:lpstr>Matthew 5:6-8</vt:lpstr>
      <vt:lpstr>Hebrews 12:14</vt:lpstr>
      <vt:lpstr>Romans 12:9</vt:lpstr>
      <vt:lpstr>Romans 13:12-14</vt:lpstr>
      <vt:lpstr>1 Corinthians 15:33</vt:lpstr>
      <vt:lpstr>Signs of Slipping</vt:lpstr>
      <vt:lpstr>PowerPoint Presentation</vt:lpstr>
      <vt:lpstr>PowerPoint Presentation</vt:lpstr>
      <vt:lpstr>Luke 8:14</vt:lpstr>
      <vt:lpstr>PowerPoint Presentation</vt:lpstr>
      <vt:lpstr>PowerPoint Presentation</vt:lpstr>
      <vt:lpstr>PowerPoint Presentation</vt:lpstr>
      <vt:lpstr>James 5:19-20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Guzzetta</dc:creator>
  <cp:lastModifiedBy>John Guzzetta</cp:lastModifiedBy>
  <cp:revision>7</cp:revision>
  <dcterms:created xsi:type="dcterms:W3CDTF">2019-10-12T19:23:53Z</dcterms:created>
  <dcterms:modified xsi:type="dcterms:W3CDTF">2019-10-12T20:22:10Z</dcterms:modified>
</cp:coreProperties>
</file>