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Lst>
  <p:sldIdLst>
    <p:sldId id="257" r:id="rId2"/>
    <p:sldId id="261" r:id="rId3"/>
    <p:sldId id="262" r:id="rId4"/>
    <p:sldId id="265" r:id="rId5"/>
    <p:sldId id="266" r:id="rId6"/>
    <p:sldId id="267" r:id="rId7"/>
    <p:sldId id="268" r:id="rId8"/>
    <p:sldId id="269" r:id="rId9"/>
    <p:sldId id="264" r:id="rId10"/>
    <p:sldId id="270" r:id="rId11"/>
    <p:sldId id="271" r:id="rId12"/>
    <p:sldId id="273" r:id="rId13"/>
    <p:sldId id="274" r:id="rId14"/>
    <p:sldId id="275" r:id="rId15"/>
    <p:sldId id="276" r:id="rId16"/>
    <p:sldId id="272" r:id="rId17"/>
    <p:sldId id="27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1" autoAdjust="0"/>
    <p:restoredTop sz="94660"/>
  </p:normalViewPr>
  <p:slideViewPr>
    <p:cSldViewPr snapToGrid="0">
      <p:cViewPr varScale="1">
        <p:scale>
          <a:sx n="65" d="100"/>
          <a:sy n="65" d="100"/>
        </p:scale>
        <p:origin x="1292"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9144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0" name="Rectangle 9"/>
          <p:cNvSpPr/>
          <p:nvPr/>
        </p:nvSpPr>
        <p:spPr>
          <a:xfrm>
            <a:off x="980903" y="1267730"/>
            <a:ext cx="7182197"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085851" y="1411615"/>
            <a:ext cx="69723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3851910" y="1267730"/>
            <a:ext cx="144018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3937635" y="1267730"/>
            <a:ext cx="126873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221827" y="2244830"/>
            <a:ext cx="6700347"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221827" y="4682065"/>
            <a:ext cx="6702635"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189" indent="0" algn="ctr">
              <a:buNone/>
              <a:defRPr sz="1600"/>
            </a:lvl2pPr>
            <a:lvl3pPr marL="914377" indent="0" algn="ctr">
              <a:buNone/>
              <a:defRPr sz="16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3989070" y="1341256"/>
            <a:ext cx="1165860" cy="485546"/>
          </a:xfrm>
        </p:spPr>
        <p:txBody>
          <a:bodyPr/>
          <a:lstStyle>
            <a:lvl1pPr algn="ctr">
              <a:defRPr sz="1300" spc="0" baseline="0">
                <a:solidFill>
                  <a:srgbClr val="FFFFFF"/>
                </a:solidFill>
                <a:latin typeface="+mn-lt"/>
              </a:defRPr>
            </a:lvl1pPr>
          </a:lstStyle>
          <a:p>
            <a:fld id="{EA0C0817-A112-4847-8014-A94B7D2A4EA3}" type="datetime1">
              <a:rPr lang="en-US" smtClean="0"/>
              <a:t>2/28/2020</a:t>
            </a:fld>
            <a:endParaRPr lang="en-US" dirty="0"/>
          </a:p>
        </p:txBody>
      </p:sp>
      <p:sp>
        <p:nvSpPr>
          <p:cNvPr id="21" name="Footer Placeholder 20"/>
          <p:cNvSpPr>
            <a:spLocks noGrp="1"/>
          </p:cNvSpPr>
          <p:nvPr>
            <p:ph type="ftr" sz="quarter" idx="11"/>
          </p:nvPr>
        </p:nvSpPr>
        <p:spPr>
          <a:xfrm>
            <a:off x="1221827" y="5177408"/>
            <a:ext cx="4297721"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6455191" y="5177408"/>
            <a:ext cx="1466985"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762000"/>
            <a:ext cx="177165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762000"/>
            <a:ext cx="60579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9144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23" name="Rectangle 22"/>
          <p:cNvSpPr/>
          <p:nvPr/>
        </p:nvSpPr>
        <p:spPr>
          <a:xfrm>
            <a:off x="980903" y="1267730"/>
            <a:ext cx="7182197"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085851" y="1411615"/>
            <a:ext cx="69723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3851910" y="1267730"/>
            <a:ext cx="144018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221867" y="2275166"/>
            <a:ext cx="6700266"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3937635" y="1267730"/>
            <a:ext cx="126873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221867" y="4682062"/>
            <a:ext cx="6704838" cy="457200"/>
          </a:xfrm>
        </p:spPr>
        <p:txBody>
          <a:bodyPr anchor="t">
            <a:normAutofit/>
          </a:bodyPr>
          <a:lstStyle>
            <a:lvl1pPr marL="0" indent="0" algn="ctr">
              <a:buNone/>
              <a:tabLst>
                <a:tab pos="2633597" algn="l"/>
              </a:tabLst>
              <a:defRPr sz="1800">
                <a:solidFill>
                  <a:schemeClr val="tx1">
                    <a:lumMod val="95000"/>
                    <a:lumOff val="5000"/>
                  </a:schemeClr>
                </a:solidFill>
                <a:effectLst/>
              </a:defRPr>
            </a:lvl1pPr>
            <a:lvl2pPr marL="457189" indent="0">
              <a:buNone/>
              <a:defRPr sz="16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989070" y="1344505"/>
            <a:ext cx="116586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2/28/2020</a:t>
            </a:fld>
            <a:endParaRPr lang="en-US" dirty="0"/>
          </a:p>
        </p:txBody>
      </p:sp>
      <p:sp>
        <p:nvSpPr>
          <p:cNvPr id="5" name="Footer Placeholder 4"/>
          <p:cNvSpPr>
            <a:spLocks noGrp="1"/>
          </p:cNvSpPr>
          <p:nvPr>
            <p:ph type="ftr" sz="quarter" idx="11"/>
          </p:nvPr>
        </p:nvSpPr>
        <p:spPr>
          <a:xfrm>
            <a:off x="1221869" y="5177408"/>
            <a:ext cx="4245101"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6453379" y="5177408"/>
            <a:ext cx="1468754"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00100" y="2103120"/>
            <a:ext cx="34975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46320" y="2103120"/>
            <a:ext cx="34975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2/28/2020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802386" y="2074334"/>
            <a:ext cx="3497580" cy="640080"/>
          </a:xfrm>
        </p:spPr>
        <p:txBody>
          <a:bodyPr anchor="ctr">
            <a:normAutofit/>
          </a:bodyPr>
          <a:lstStyle>
            <a:lvl1pPr marL="0" indent="0" algn="l">
              <a:spcBef>
                <a:spcPts val="0"/>
              </a:spcBef>
              <a:buNone/>
              <a:defRPr sz="1900" b="1" i="0">
                <a:solidFill>
                  <a:schemeClr val="tx1"/>
                </a:solidFill>
                <a:latin typeface="+mn-lt"/>
              </a:defRPr>
            </a:lvl1pPr>
            <a:lvl2pPr marL="457189" indent="0">
              <a:buNone/>
              <a:defRPr sz="18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802386" y="2792475"/>
            <a:ext cx="349758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44034" y="2074334"/>
            <a:ext cx="3497580" cy="640080"/>
          </a:xfrm>
        </p:spPr>
        <p:txBody>
          <a:bodyPr anchor="ctr">
            <a:normAutofit/>
          </a:bodyPr>
          <a:lstStyle>
            <a:lvl1pPr marL="0" indent="0" algn="l">
              <a:spcBef>
                <a:spcPts val="0"/>
              </a:spcBef>
              <a:buNone/>
              <a:defRPr sz="1900" b="1">
                <a:solidFill>
                  <a:schemeClr val="tx1"/>
                </a:solidFill>
              </a:defRPr>
            </a:lvl1pPr>
            <a:lvl2pPr marL="457189" indent="0">
              <a:buNone/>
              <a:defRPr sz="18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p:cNvSpPr>
            <a:spLocks noGrp="1"/>
          </p:cNvSpPr>
          <p:nvPr>
            <p:ph sz="quarter" idx="4"/>
          </p:nvPr>
        </p:nvSpPr>
        <p:spPr>
          <a:xfrm>
            <a:off x="4844034" y="2792474"/>
            <a:ext cx="349758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2/28/2020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2/28/2020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2/28/2020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6089903" y="237744"/>
            <a:ext cx="2869947"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6190995" y="374904"/>
            <a:ext cx="2667762"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343651" y="607392"/>
            <a:ext cx="2371472" cy="1645920"/>
          </a:xfrm>
        </p:spPr>
        <p:txBody>
          <a:bodyPr anchor="b">
            <a:normAutofit/>
          </a:bodyPr>
          <a:lstStyle>
            <a:lvl1pPr algn="l" defTabSz="914377"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514350" y="609600"/>
            <a:ext cx="51435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43651" y="2336800"/>
            <a:ext cx="2371472" cy="3606800"/>
          </a:xfrm>
        </p:spPr>
        <p:txBody>
          <a:bodyPr>
            <a:normAutofit/>
          </a:bodyPr>
          <a:lstStyle>
            <a:lvl1pPr marL="0" indent="0">
              <a:lnSpc>
                <a:spcPct val="110000"/>
              </a:lnSpc>
              <a:spcBef>
                <a:spcPts val="800"/>
              </a:spcBef>
              <a:buNone/>
              <a:defRPr sz="1800">
                <a:solidFill>
                  <a:schemeClr val="tx1"/>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Edit Master text styles</a:t>
            </a:r>
          </a:p>
        </p:txBody>
      </p:sp>
      <p:sp>
        <p:nvSpPr>
          <p:cNvPr id="8" name="Date Placeholder 7"/>
          <p:cNvSpPr>
            <a:spLocks noGrp="1"/>
          </p:cNvSpPr>
          <p:nvPr>
            <p:ph type="dt" sz="half" idx="10"/>
          </p:nvPr>
        </p:nvSpPr>
        <p:spPr>
          <a:xfrm>
            <a:off x="4191000" y="6035040"/>
            <a:ext cx="1466850" cy="365760"/>
          </a:xfrm>
        </p:spPr>
        <p:txBody>
          <a:bodyPr/>
          <a:lstStyle>
            <a:lvl1pPr>
              <a:defRPr>
                <a:solidFill>
                  <a:schemeClr val="tx1">
                    <a:lumMod val="85000"/>
                    <a:lumOff val="15000"/>
                  </a:schemeClr>
                </a:solidFill>
              </a:defRPr>
            </a:lvl1pPr>
          </a:lstStyle>
          <a:p>
            <a:fld id="{7E8D12A6-918A-48BD-8CB9-CA713993B0EA}" type="datetime1">
              <a:rPr lang="en-US" smtClean="0"/>
              <a:t>2/28/2020</a:t>
            </a:fld>
            <a:endParaRPr lang="en-US"/>
          </a:p>
        </p:txBody>
      </p:sp>
      <p:sp>
        <p:nvSpPr>
          <p:cNvPr id="9" name="Footer Placeholder 8"/>
          <p:cNvSpPr>
            <a:spLocks noGrp="1"/>
          </p:cNvSpPr>
          <p:nvPr>
            <p:ph type="ftr" sz="quarter" idx="11"/>
          </p:nvPr>
        </p:nvSpPr>
        <p:spPr>
          <a:xfrm>
            <a:off x="514352" y="6035040"/>
            <a:ext cx="3438525"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7797547" y="6035040"/>
            <a:ext cx="917576"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6089903" y="237744"/>
            <a:ext cx="2869947"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71451" y="237744"/>
            <a:ext cx="5772151" cy="6382512"/>
          </a:xfrm>
          <a:solidFill>
            <a:schemeClr val="accent1">
              <a:lumMod val="60000"/>
              <a:lumOff val="40000"/>
            </a:schemeClr>
          </a:solidFill>
          <a:ln>
            <a:noFill/>
          </a:ln>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4246753" y="6035040"/>
            <a:ext cx="1553972"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2/28/2020</a:t>
            </a:fld>
            <a:endParaRPr lang="en-US" dirty="0"/>
          </a:p>
        </p:txBody>
      </p:sp>
      <p:sp>
        <p:nvSpPr>
          <p:cNvPr id="6" name="Footer Placeholder 5"/>
          <p:cNvSpPr>
            <a:spLocks noGrp="1"/>
          </p:cNvSpPr>
          <p:nvPr>
            <p:ph type="ftr" sz="quarter" idx="11"/>
          </p:nvPr>
        </p:nvSpPr>
        <p:spPr>
          <a:xfrm>
            <a:off x="459487" y="6035040"/>
            <a:ext cx="3441002" cy="365760"/>
          </a:xfrm>
        </p:spPr>
        <p:txBody>
          <a:bodyPr/>
          <a:lstStyle>
            <a:lvl1pPr marL="0" algn="r" defTabSz="914377"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7797546" y="6035040"/>
            <a:ext cx="918972"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6190995" y="374904"/>
            <a:ext cx="2667762"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357938" y="603504"/>
            <a:ext cx="2358581"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6357938" y="2386584"/>
            <a:ext cx="2358581" cy="3511296"/>
          </a:xfrm>
        </p:spPr>
        <p:txBody>
          <a:bodyPr>
            <a:normAutofit/>
          </a:bodyPr>
          <a:lstStyle>
            <a:lvl1pPr marL="0" indent="0" algn="l">
              <a:lnSpc>
                <a:spcPct val="110000"/>
              </a:lnSpc>
              <a:spcBef>
                <a:spcPts val="800"/>
              </a:spcBef>
              <a:buNone/>
              <a:defRPr sz="1800">
                <a:solidFill>
                  <a:schemeClr val="tx1"/>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6"/>
          <p:cNvSpPr/>
          <p:nvPr/>
        </p:nvSpPr>
        <p:spPr>
          <a:xfrm>
            <a:off x="176022" y="237744"/>
            <a:ext cx="8791956"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278892" y="374904"/>
            <a:ext cx="8586216"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800100" y="642594"/>
            <a:ext cx="75438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00100" y="2103120"/>
            <a:ext cx="7543800" cy="384962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42597" y="6035040"/>
            <a:ext cx="2169784"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2/28/2020</a:t>
            </a:fld>
            <a:endParaRPr lang="en-US"/>
          </a:p>
        </p:txBody>
      </p:sp>
      <p:sp>
        <p:nvSpPr>
          <p:cNvPr id="5" name="Footer Placeholder 4"/>
          <p:cNvSpPr>
            <a:spLocks noGrp="1"/>
          </p:cNvSpPr>
          <p:nvPr>
            <p:ph type="ftr" sz="quarter" idx="3"/>
          </p:nvPr>
        </p:nvSpPr>
        <p:spPr>
          <a:xfrm>
            <a:off x="800100" y="6035040"/>
            <a:ext cx="436245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7715250" y="6035040"/>
            <a:ext cx="62865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dt="0"/>
  <p:txStyles>
    <p:titleStyle>
      <a:lvl1pPr algn="l" defTabSz="914377"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75" indent="-182875" algn="l" defTabSz="914377"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189" indent="-182875" algn="l" defTabSz="914377"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02" indent="-182875" algn="l" defTabSz="914377"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15" indent="-182875" algn="l" defTabSz="914377"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28" indent="-182875" algn="l" defTabSz="914377"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599960" indent="-228594" algn="l" defTabSz="914377"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899953" indent="-228594" algn="l" defTabSz="914377"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199945" indent="-228594" algn="l" defTabSz="914377"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499938" indent="-228594" algn="l" defTabSz="914377"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close up of a logo&#10;&#10;Description automatically generated">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r="-1"/>
          <a:stretch/>
        </p:blipFill>
        <p:spPr>
          <a:xfrm>
            <a:off x="-1523979" y="11"/>
            <a:ext cx="12191979" cy="6857991"/>
          </a:xfrm>
          <a:prstGeom prst="rect">
            <a:avLst/>
          </a:prstGeom>
        </p:spPr>
      </p:pic>
      <p:sp>
        <p:nvSpPr>
          <p:cNvPr id="82" name="Rectangle 8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71070"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84" name="Rectangle 8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37011"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4509794" y="2355461"/>
            <a:ext cx="4775075" cy="2236809"/>
          </a:xfrm>
        </p:spPr>
        <p:txBody>
          <a:bodyPr>
            <a:normAutofit/>
          </a:bodyPr>
          <a:lstStyle/>
          <a:p>
            <a:pPr>
              <a:lnSpc>
                <a:spcPct val="100000"/>
              </a:lnSpc>
            </a:pPr>
            <a:r>
              <a:rPr lang="en-US" sz="4400" dirty="0">
                <a:solidFill>
                  <a:schemeClr val="tx1"/>
                </a:solidFill>
              </a:rPr>
              <a:t>The Power to Mature in Christ</a:t>
            </a:r>
          </a:p>
        </p:txBody>
      </p:sp>
      <p:sp>
        <p:nvSpPr>
          <p:cNvPr id="5" name="Subtitle 4">
            <a:extLst>
              <a:ext uri="{FF2B5EF4-FFF2-40B4-BE49-F238E27FC236}">
                <a16:creationId xmlns:a16="http://schemas.microsoft.com/office/drawing/2014/main" id="{41905919-E8B3-4BD8-8F7F-EEBA8EA2AAD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90D4090-1246-4920-B06C-A6BC46E9355C}"/>
              </a:ext>
            </a:extLst>
          </p:cNvPr>
          <p:cNvSpPr/>
          <p:nvPr/>
        </p:nvSpPr>
        <p:spPr>
          <a:xfrm>
            <a:off x="0" y="0"/>
            <a:ext cx="9144000" cy="6858000"/>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2" name="Title 1">
            <a:extLst>
              <a:ext uri="{FF2B5EF4-FFF2-40B4-BE49-F238E27FC236}">
                <a16:creationId xmlns:a16="http://schemas.microsoft.com/office/drawing/2014/main" id="{7A4919D0-F177-4BBA-9A0B-DBA69E2ED764}"/>
              </a:ext>
            </a:extLst>
          </p:cNvPr>
          <p:cNvSpPr>
            <a:spLocks noGrp="1"/>
          </p:cNvSpPr>
          <p:nvPr>
            <p:ph type="title"/>
          </p:nvPr>
        </p:nvSpPr>
        <p:spPr>
          <a:xfrm>
            <a:off x="-457200" y="321298"/>
            <a:ext cx="10058400" cy="1371600"/>
          </a:xfrm>
        </p:spPr>
        <p:txBody>
          <a:bodyPr>
            <a:normAutofit/>
          </a:bodyPr>
          <a:lstStyle/>
          <a:p>
            <a:pPr algn="ctr"/>
            <a:r>
              <a:rPr lang="en-US" dirty="0">
                <a:solidFill>
                  <a:schemeClr val="bg1"/>
                </a:solidFill>
              </a:rPr>
              <a:t>Ezekiel 18:1-20</a:t>
            </a:r>
          </a:p>
        </p:txBody>
      </p:sp>
      <p:sp>
        <p:nvSpPr>
          <p:cNvPr id="4" name="TextBox 3">
            <a:extLst>
              <a:ext uri="{FF2B5EF4-FFF2-40B4-BE49-F238E27FC236}">
                <a16:creationId xmlns:a16="http://schemas.microsoft.com/office/drawing/2014/main" id="{3E71B12E-D2E1-484E-B98B-D2329FBE0567}"/>
              </a:ext>
            </a:extLst>
          </p:cNvPr>
          <p:cNvSpPr txBox="1"/>
          <p:nvPr/>
        </p:nvSpPr>
        <p:spPr>
          <a:xfrm>
            <a:off x="526025" y="1692898"/>
            <a:ext cx="8091949" cy="1384995"/>
          </a:xfrm>
          <a:prstGeom prst="rect">
            <a:avLst/>
          </a:prstGeom>
          <a:noFill/>
        </p:spPr>
        <p:txBody>
          <a:bodyPr wrap="square" rtlCol="0">
            <a:spAutoFit/>
          </a:bodyPr>
          <a:lstStyle/>
          <a:p>
            <a:pPr lvl="0"/>
            <a:r>
              <a:rPr lang="en-US" sz="2800" dirty="0">
                <a:solidFill>
                  <a:schemeClr val="bg1"/>
                </a:solidFill>
                <a:latin typeface="Century Gothic" panose="020F0302020204030204"/>
              </a:rPr>
              <a:t>Behold, he has a son who observed all his father’s sins which he committed, and observing, does not do likewise…</a:t>
            </a:r>
            <a:endParaRPr kumimoji="0" lang="en-US" sz="2800" b="0" i="0" u="none" strike="noStrike" kern="1200" cap="none" spc="0" normalizeH="0" baseline="0" noProof="0" dirty="0">
              <a:ln>
                <a:noFill/>
              </a:ln>
              <a:solidFill>
                <a:schemeClr val="bg1"/>
              </a:solidFill>
              <a:effectLst/>
              <a:uLnTx/>
              <a:uFillTx/>
              <a:latin typeface="Century Gothic" panose="020F0302020204030204"/>
            </a:endParaRPr>
          </a:p>
        </p:txBody>
      </p:sp>
    </p:spTree>
    <p:extLst>
      <p:ext uri="{BB962C8B-B14F-4D97-AF65-F5344CB8AC3E}">
        <p14:creationId xmlns:p14="http://schemas.microsoft.com/office/powerpoint/2010/main" val="1549676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5094D6A-9A20-4E46-91EC-0ADC8354E7C3}"/>
              </a:ext>
            </a:extLst>
          </p:cNvPr>
          <p:cNvSpPr/>
          <p:nvPr/>
        </p:nvSpPr>
        <p:spPr>
          <a:xfrm>
            <a:off x="117987" y="108155"/>
            <a:ext cx="5801032" cy="6626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ED057BCF-E5E8-43E4-8F7B-09F3605C2933}"/>
              </a:ext>
            </a:extLst>
          </p:cNvPr>
          <p:cNvSpPr>
            <a:spLocks noGrp="1"/>
          </p:cNvSpPr>
          <p:nvPr>
            <p:ph type="title"/>
          </p:nvPr>
        </p:nvSpPr>
        <p:spPr/>
        <p:txBody>
          <a:bodyPr/>
          <a:lstStyle/>
          <a:p>
            <a:r>
              <a:rPr lang="en-US" sz="4400" dirty="0"/>
              <a:t>Excuse</a:t>
            </a:r>
          </a:p>
        </p:txBody>
      </p:sp>
      <p:sp>
        <p:nvSpPr>
          <p:cNvPr id="4" name="Text Placeholder 3">
            <a:extLst>
              <a:ext uri="{FF2B5EF4-FFF2-40B4-BE49-F238E27FC236}">
                <a16:creationId xmlns:a16="http://schemas.microsoft.com/office/drawing/2014/main" id="{14615D72-00EC-4C3A-A851-3E8A78078E60}"/>
              </a:ext>
            </a:extLst>
          </p:cNvPr>
          <p:cNvSpPr>
            <a:spLocks noGrp="1"/>
          </p:cNvSpPr>
          <p:nvPr>
            <p:ph type="body" sz="half" idx="2"/>
          </p:nvPr>
        </p:nvSpPr>
        <p:spPr>
          <a:xfrm>
            <a:off x="6357938" y="3175818"/>
            <a:ext cx="2358581" cy="2722061"/>
          </a:xfrm>
        </p:spPr>
        <p:txBody>
          <a:bodyPr>
            <a:normAutofit/>
          </a:bodyPr>
          <a:lstStyle/>
          <a:p>
            <a:r>
              <a:rPr lang="en-US" sz="2800" dirty="0"/>
              <a:t>My hometown culture is awful.</a:t>
            </a:r>
          </a:p>
        </p:txBody>
      </p:sp>
      <p:pic>
        <p:nvPicPr>
          <p:cNvPr id="4098" name="Picture 2" descr="Image result for black and white clip art trailer park trash">
            <a:extLst>
              <a:ext uri="{FF2B5EF4-FFF2-40B4-BE49-F238E27FC236}">
                <a16:creationId xmlns:a16="http://schemas.microsoft.com/office/drawing/2014/main" id="{7203C813-9DD8-4E79-BC96-4723F180C5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7480" y="1426464"/>
            <a:ext cx="5228769" cy="36764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5089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90D4090-1246-4920-B06C-A6BC46E9355C}"/>
              </a:ext>
            </a:extLst>
          </p:cNvPr>
          <p:cNvSpPr/>
          <p:nvPr/>
        </p:nvSpPr>
        <p:spPr>
          <a:xfrm>
            <a:off x="0" y="0"/>
            <a:ext cx="9144000" cy="6858000"/>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2" name="Title 1">
            <a:extLst>
              <a:ext uri="{FF2B5EF4-FFF2-40B4-BE49-F238E27FC236}">
                <a16:creationId xmlns:a16="http://schemas.microsoft.com/office/drawing/2014/main" id="{7A4919D0-F177-4BBA-9A0B-DBA69E2ED764}"/>
              </a:ext>
            </a:extLst>
          </p:cNvPr>
          <p:cNvSpPr>
            <a:spLocks noGrp="1"/>
          </p:cNvSpPr>
          <p:nvPr>
            <p:ph type="title"/>
          </p:nvPr>
        </p:nvSpPr>
        <p:spPr>
          <a:xfrm>
            <a:off x="-457200" y="321298"/>
            <a:ext cx="10058400" cy="1371600"/>
          </a:xfrm>
        </p:spPr>
        <p:txBody>
          <a:bodyPr>
            <a:normAutofit/>
          </a:bodyPr>
          <a:lstStyle/>
          <a:p>
            <a:pPr algn="ctr"/>
            <a:r>
              <a:rPr lang="en-US" dirty="0">
                <a:solidFill>
                  <a:schemeClr val="bg1"/>
                </a:solidFill>
              </a:rPr>
              <a:t>Matthew 7:13-14</a:t>
            </a:r>
          </a:p>
        </p:txBody>
      </p:sp>
      <p:sp>
        <p:nvSpPr>
          <p:cNvPr id="4" name="TextBox 3">
            <a:extLst>
              <a:ext uri="{FF2B5EF4-FFF2-40B4-BE49-F238E27FC236}">
                <a16:creationId xmlns:a16="http://schemas.microsoft.com/office/drawing/2014/main" id="{3E71B12E-D2E1-484E-B98B-D2329FBE0567}"/>
              </a:ext>
            </a:extLst>
          </p:cNvPr>
          <p:cNvSpPr txBox="1"/>
          <p:nvPr/>
        </p:nvSpPr>
        <p:spPr>
          <a:xfrm>
            <a:off x="526025" y="1692898"/>
            <a:ext cx="8091949" cy="2677656"/>
          </a:xfrm>
          <a:prstGeom prst="rect">
            <a:avLst/>
          </a:prstGeom>
          <a:noFill/>
        </p:spPr>
        <p:txBody>
          <a:bodyPr wrap="square" rtlCol="0">
            <a:spAutoFit/>
          </a:bodyPr>
          <a:lstStyle/>
          <a:p>
            <a:pPr lvl="0"/>
            <a:r>
              <a:rPr lang="en-US" sz="2800" dirty="0">
                <a:solidFill>
                  <a:schemeClr val="bg1"/>
                </a:solidFill>
              </a:rPr>
              <a:t>Enter through the narrow gate; for the gate is wide and the way is broad that leads to destruction, and there are many who enter through it. For the gate is small and the way is narrow that leads to life, and there are few who find it.</a:t>
            </a:r>
            <a:endParaRPr kumimoji="0" lang="en-US" sz="2800" b="0" i="0" u="none" strike="noStrike" kern="1200" cap="none" spc="0" normalizeH="0" baseline="0" noProof="0" dirty="0">
              <a:ln>
                <a:noFill/>
              </a:ln>
              <a:solidFill>
                <a:schemeClr val="bg1"/>
              </a:solidFill>
              <a:effectLst/>
              <a:uLnTx/>
              <a:uFillTx/>
              <a:latin typeface="Century Gothic" panose="020F0302020204030204"/>
            </a:endParaRPr>
          </a:p>
        </p:txBody>
      </p:sp>
    </p:spTree>
    <p:extLst>
      <p:ext uri="{BB962C8B-B14F-4D97-AF65-F5344CB8AC3E}">
        <p14:creationId xmlns:p14="http://schemas.microsoft.com/office/powerpoint/2010/main" val="312413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90D4090-1246-4920-B06C-A6BC46E9355C}"/>
              </a:ext>
            </a:extLst>
          </p:cNvPr>
          <p:cNvSpPr/>
          <p:nvPr/>
        </p:nvSpPr>
        <p:spPr>
          <a:xfrm>
            <a:off x="0" y="0"/>
            <a:ext cx="9144000" cy="6858000"/>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2" name="Title 1">
            <a:extLst>
              <a:ext uri="{FF2B5EF4-FFF2-40B4-BE49-F238E27FC236}">
                <a16:creationId xmlns:a16="http://schemas.microsoft.com/office/drawing/2014/main" id="{7A4919D0-F177-4BBA-9A0B-DBA69E2ED764}"/>
              </a:ext>
            </a:extLst>
          </p:cNvPr>
          <p:cNvSpPr>
            <a:spLocks noGrp="1"/>
          </p:cNvSpPr>
          <p:nvPr>
            <p:ph type="title"/>
          </p:nvPr>
        </p:nvSpPr>
        <p:spPr>
          <a:xfrm>
            <a:off x="-457200" y="321298"/>
            <a:ext cx="10058400" cy="1371600"/>
          </a:xfrm>
        </p:spPr>
        <p:txBody>
          <a:bodyPr>
            <a:normAutofit/>
          </a:bodyPr>
          <a:lstStyle/>
          <a:p>
            <a:pPr algn="ctr"/>
            <a:r>
              <a:rPr lang="en-US" dirty="0">
                <a:solidFill>
                  <a:schemeClr val="bg1"/>
                </a:solidFill>
              </a:rPr>
              <a:t>Romans 12:1-2</a:t>
            </a:r>
          </a:p>
        </p:txBody>
      </p:sp>
      <p:sp>
        <p:nvSpPr>
          <p:cNvPr id="4" name="TextBox 3">
            <a:extLst>
              <a:ext uri="{FF2B5EF4-FFF2-40B4-BE49-F238E27FC236}">
                <a16:creationId xmlns:a16="http://schemas.microsoft.com/office/drawing/2014/main" id="{3E71B12E-D2E1-484E-B98B-D2329FBE0567}"/>
              </a:ext>
            </a:extLst>
          </p:cNvPr>
          <p:cNvSpPr txBox="1"/>
          <p:nvPr/>
        </p:nvSpPr>
        <p:spPr>
          <a:xfrm>
            <a:off x="526025" y="1692898"/>
            <a:ext cx="8091949" cy="3970318"/>
          </a:xfrm>
          <a:prstGeom prst="rect">
            <a:avLst/>
          </a:prstGeom>
          <a:noFill/>
        </p:spPr>
        <p:txBody>
          <a:bodyPr wrap="square" rtlCol="0">
            <a:spAutoFit/>
          </a:bodyPr>
          <a:lstStyle/>
          <a:p>
            <a:pPr lvl="0"/>
            <a:r>
              <a:rPr lang="en-US" sz="2800" dirty="0">
                <a:solidFill>
                  <a:schemeClr val="bg1"/>
                </a:solidFill>
              </a:rPr>
              <a:t>Therefore I urge you, brethren, by the mercies of God, to present your bodies a living and holy sacrifice, acceptable to God, which is your spiritual service of worship. And do not be conformed to this world, but be transformed by the renewing of your mind, so that you may prove what the will of God is, that which is good and acceptable and perfect.</a:t>
            </a:r>
            <a:endParaRPr kumimoji="0" lang="en-US" sz="2800" b="0" i="0" u="none" strike="noStrike" kern="1200" cap="none" spc="0" normalizeH="0" baseline="0" noProof="0" dirty="0">
              <a:ln>
                <a:noFill/>
              </a:ln>
              <a:solidFill>
                <a:schemeClr val="bg1"/>
              </a:solidFill>
              <a:effectLst/>
              <a:uLnTx/>
              <a:uFillTx/>
              <a:latin typeface="Century Gothic" panose="020F0302020204030204"/>
            </a:endParaRPr>
          </a:p>
        </p:txBody>
      </p:sp>
    </p:spTree>
    <p:extLst>
      <p:ext uri="{BB962C8B-B14F-4D97-AF65-F5344CB8AC3E}">
        <p14:creationId xmlns:p14="http://schemas.microsoft.com/office/powerpoint/2010/main" val="37978479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90D4090-1246-4920-B06C-A6BC46E9355C}"/>
              </a:ext>
            </a:extLst>
          </p:cNvPr>
          <p:cNvSpPr/>
          <p:nvPr/>
        </p:nvSpPr>
        <p:spPr>
          <a:xfrm>
            <a:off x="0" y="0"/>
            <a:ext cx="9144000" cy="6858000"/>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2" name="Title 1">
            <a:extLst>
              <a:ext uri="{FF2B5EF4-FFF2-40B4-BE49-F238E27FC236}">
                <a16:creationId xmlns:a16="http://schemas.microsoft.com/office/drawing/2014/main" id="{7A4919D0-F177-4BBA-9A0B-DBA69E2ED764}"/>
              </a:ext>
            </a:extLst>
          </p:cNvPr>
          <p:cNvSpPr>
            <a:spLocks noGrp="1"/>
          </p:cNvSpPr>
          <p:nvPr>
            <p:ph type="title"/>
          </p:nvPr>
        </p:nvSpPr>
        <p:spPr>
          <a:xfrm>
            <a:off x="-457200" y="321298"/>
            <a:ext cx="10058400" cy="1371600"/>
          </a:xfrm>
        </p:spPr>
        <p:txBody>
          <a:bodyPr>
            <a:normAutofit/>
          </a:bodyPr>
          <a:lstStyle/>
          <a:p>
            <a:pPr algn="ctr"/>
            <a:r>
              <a:rPr lang="en-US" dirty="0">
                <a:solidFill>
                  <a:schemeClr val="bg1"/>
                </a:solidFill>
              </a:rPr>
              <a:t>Daniel 1:8</a:t>
            </a:r>
          </a:p>
        </p:txBody>
      </p:sp>
      <p:sp>
        <p:nvSpPr>
          <p:cNvPr id="4" name="TextBox 3">
            <a:extLst>
              <a:ext uri="{FF2B5EF4-FFF2-40B4-BE49-F238E27FC236}">
                <a16:creationId xmlns:a16="http://schemas.microsoft.com/office/drawing/2014/main" id="{3E71B12E-D2E1-484E-B98B-D2329FBE0567}"/>
              </a:ext>
            </a:extLst>
          </p:cNvPr>
          <p:cNvSpPr txBox="1"/>
          <p:nvPr/>
        </p:nvSpPr>
        <p:spPr>
          <a:xfrm>
            <a:off x="526025" y="1692898"/>
            <a:ext cx="8091949" cy="1384995"/>
          </a:xfrm>
          <a:prstGeom prst="rect">
            <a:avLst/>
          </a:prstGeom>
          <a:noFill/>
        </p:spPr>
        <p:txBody>
          <a:bodyPr wrap="square" rtlCol="0">
            <a:spAutoFit/>
          </a:bodyPr>
          <a:lstStyle/>
          <a:p>
            <a:pPr lvl="0"/>
            <a:r>
              <a:rPr lang="en-US" sz="2800" dirty="0">
                <a:solidFill>
                  <a:schemeClr val="bg1"/>
                </a:solidFill>
              </a:rPr>
              <a:t>Daniel made up his mind that he would not defile himself with the king’s choice food or with the wine which he drank...</a:t>
            </a:r>
            <a:endParaRPr kumimoji="0" lang="en-US" sz="2800" b="0" i="0" u="none" strike="noStrike" kern="1200" cap="none" spc="0" normalizeH="0" baseline="0" noProof="0" dirty="0">
              <a:ln>
                <a:noFill/>
              </a:ln>
              <a:solidFill>
                <a:schemeClr val="bg1"/>
              </a:solidFill>
              <a:effectLst/>
              <a:uLnTx/>
              <a:uFillTx/>
              <a:latin typeface="Century Gothic" panose="020F0302020204030204"/>
            </a:endParaRPr>
          </a:p>
        </p:txBody>
      </p:sp>
    </p:spTree>
    <p:extLst>
      <p:ext uri="{BB962C8B-B14F-4D97-AF65-F5344CB8AC3E}">
        <p14:creationId xmlns:p14="http://schemas.microsoft.com/office/powerpoint/2010/main" val="3036192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90D4090-1246-4920-B06C-A6BC46E9355C}"/>
              </a:ext>
            </a:extLst>
          </p:cNvPr>
          <p:cNvSpPr/>
          <p:nvPr/>
        </p:nvSpPr>
        <p:spPr>
          <a:xfrm>
            <a:off x="0" y="0"/>
            <a:ext cx="9144000" cy="6858000"/>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2" name="Title 1">
            <a:extLst>
              <a:ext uri="{FF2B5EF4-FFF2-40B4-BE49-F238E27FC236}">
                <a16:creationId xmlns:a16="http://schemas.microsoft.com/office/drawing/2014/main" id="{7A4919D0-F177-4BBA-9A0B-DBA69E2ED764}"/>
              </a:ext>
            </a:extLst>
          </p:cNvPr>
          <p:cNvSpPr>
            <a:spLocks noGrp="1"/>
          </p:cNvSpPr>
          <p:nvPr>
            <p:ph type="title"/>
          </p:nvPr>
        </p:nvSpPr>
        <p:spPr>
          <a:xfrm>
            <a:off x="-457200" y="321298"/>
            <a:ext cx="10058400" cy="1371600"/>
          </a:xfrm>
        </p:spPr>
        <p:txBody>
          <a:bodyPr>
            <a:normAutofit/>
          </a:bodyPr>
          <a:lstStyle/>
          <a:p>
            <a:pPr algn="ctr"/>
            <a:r>
              <a:rPr lang="en-US" dirty="0">
                <a:solidFill>
                  <a:schemeClr val="bg1"/>
                </a:solidFill>
              </a:rPr>
              <a:t>Philippians 3:4-7</a:t>
            </a:r>
          </a:p>
        </p:txBody>
      </p:sp>
      <p:sp>
        <p:nvSpPr>
          <p:cNvPr id="4" name="TextBox 3">
            <a:extLst>
              <a:ext uri="{FF2B5EF4-FFF2-40B4-BE49-F238E27FC236}">
                <a16:creationId xmlns:a16="http://schemas.microsoft.com/office/drawing/2014/main" id="{3E71B12E-D2E1-484E-B98B-D2329FBE0567}"/>
              </a:ext>
            </a:extLst>
          </p:cNvPr>
          <p:cNvSpPr txBox="1"/>
          <p:nvPr/>
        </p:nvSpPr>
        <p:spPr>
          <a:xfrm>
            <a:off x="526025" y="1692898"/>
            <a:ext cx="8091949" cy="3970318"/>
          </a:xfrm>
          <a:prstGeom prst="rect">
            <a:avLst/>
          </a:prstGeom>
          <a:noFill/>
        </p:spPr>
        <p:txBody>
          <a:bodyPr wrap="square" rtlCol="0">
            <a:spAutoFit/>
          </a:bodyPr>
          <a:lstStyle/>
          <a:p>
            <a:pPr lvl="0"/>
            <a:r>
              <a:rPr lang="en-US" sz="2800" dirty="0">
                <a:solidFill>
                  <a:schemeClr val="bg1"/>
                </a:solidFill>
              </a:rPr>
              <a:t>If anyone else has a mind to put confidence in the flesh, I far more: circumcised the eighth day, of the nation of Israel, of the tribe of Benjamin, a Hebrew of Hebrews; as to the Law, a Pharisee; as to zeal, a persecutor of the church; as to the righteousness which is in the Law, found blameless. But whatever things were gain to me, those things I have counted as loss for the sake of Christ.</a:t>
            </a:r>
            <a:endParaRPr kumimoji="0" lang="en-US" sz="2800" b="0" i="0" u="none" strike="noStrike" kern="1200" cap="none" spc="0" normalizeH="0" baseline="0" noProof="0" dirty="0">
              <a:ln>
                <a:noFill/>
              </a:ln>
              <a:solidFill>
                <a:schemeClr val="bg1"/>
              </a:solidFill>
              <a:effectLst/>
              <a:uLnTx/>
              <a:uFillTx/>
              <a:latin typeface="Century Gothic" panose="020F0302020204030204"/>
            </a:endParaRPr>
          </a:p>
        </p:txBody>
      </p:sp>
    </p:spTree>
    <p:extLst>
      <p:ext uri="{BB962C8B-B14F-4D97-AF65-F5344CB8AC3E}">
        <p14:creationId xmlns:p14="http://schemas.microsoft.com/office/powerpoint/2010/main" val="37307499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5094D6A-9A20-4E46-91EC-0ADC8354E7C3}"/>
              </a:ext>
            </a:extLst>
          </p:cNvPr>
          <p:cNvSpPr/>
          <p:nvPr/>
        </p:nvSpPr>
        <p:spPr>
          <a:xfrm>
            <a:off x="117987" y="108155"/>
            <a:ext cx="5801032" cy="6626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ED057BCF-E5E8-43E4-8F7B-09F3605C2933}"/>
              </a:ext>
            </a:extLst>
          </p:cNvPr>
          <p:cNvSpPr>
            <a:spLocks noGrp="1"/>
          </p:cNvSpPr>
          <p:nvPr>
            <p:ph type="title"/>
          </p:nvPr>
        </p:nvSpPr>
        <p:spPr/>
        <p:txBody>
          <a:bodyPr/>
          <a:lstStyle/>
          <a:p>
            <a:r>
              <a:rPr lang="en-US" sz="4400" dirty="0"/>
              <a:t>Excuse</a:t>
            </a:r>
          </a:p>
        </p:txBody>
      </p:sp>
      <p:sp>
        <p:nvSpPr>
          <p:cNvPr id="4" name="Text Placeholder 3">
            <a:extLst>
              <a:ext uri="{FF2B5EF4-FFF2-40B4-BE49-F238E27FC236}">
                <a16:creationId xmlns:a16="http://schemas.microsoft.com/office/drawing/2014/main" id="{14615D72-00EC-4C3A-A851-3E8A78078E60}"/>
              </a:ext>
            </a:extLst>
          </p:cNvPr>
          <p:cNvSpPr>
            <a:spLocks noGrp="1"/>
          </p:cNvSpPr>
          <p:nvPr>
            <p:ph type="body" sz="half" idx="2"/>
          </p:nvPr>
        </p:nvSpPr>
        <p:spPr>
          <a:xfrm>
            <a:off x="6357938" y="3175818"/>
            <a:ext cx="2358581" cy="2722061"/>
          </a:xfrm>
        </p:spPr>
        <p:txBody>
          <a:bodyPr>
            <a:normAutofit/>
          </a:bodyPr>
          <a:lstStyle/>
          <a:p>
            <a:r>
              <a:rPr lang="en-US" sz="2800" dirty="0"/>
              <a:t>It’s not a good time. </a:t>
            </a:r>
          </a:p>
        </p:txBody>
      </p:sp>
      <p:pic>
        <p:nvPicPr>
          <p:cNvPr id="3074" name="Picture 2" descr="Image result for black and white clip art crutches">
            <a:extLst>
              <a:ext uri="{FF2B5EF4-FFF2-40B4-BE49-F238E27FC236}">
                <a16:creationId xmlns:a16="http://schemas.microsoft.com/office/drawing/2014/main" id="{E2447905-C808-4C19-9056-8A0DD8F7AC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0103" y="1021079"/>
            <a:ext cx="4876800" cy="487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58457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90D4090-1246-4920-B06C-A6BC46E9355C}"/>
              </a:ext>
            </a:extLst>
          </p:cNvPr>
          <p:cNvSpPr/>
          <p:nvPr/>
        </p:nvSpPr>
        <p:spPr>
          <a:xfrm>
            <a:off x="0" y="0"/>
            <a:ext cx="9144000" cy="6858000"/>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2" name="Title 1">
            <a:extLst>
              <a:ext uri="{FF2B5EF4-FFF2-40B4-BE49-F238E27FC236}">
                <a16:creationId xmlns:a16="http://schemas.microsoft.com/office/drawing/2014/main" id="{7A4919D0-F177-4BBA-9A0B-DBA69E2ED764}"/>
              </a:ext>
            </a:extLst>
          </p:cNvPr>
          <p:cNvSpPr>
            <a:spLocks noGrp="1"/>
          </p:cNvSpPr>
          <p:nvPr>
            <p:ph type="title"/>
          </p:nvPr>
        </p:nvSpPr>
        <p:spPr>
          <a:xfrm>
            <a:off x="-457200" y="321298"/>
            <a:ext cx="10058400" cy="1371600"/>
          </a:xfrm>
        </p:spPr>
        <p:txBody>
          <a:bodyPr>
            <a:normAutofit/>
          </a:bodyPr>
          <a:lstStyle/>
          <a:p>
            <a:pPr algn="ctr"/>
            <a:r>
              <a:rPr lang="en-US" dirty="0">
                <a:solidFill>
                  <a:schemeClr val="bg1"/>
                </a:solidFill>
              </a:rPr>
              <a:t>Philippians 3:13-14</a:t>
            </a:r>
          </a:p>
        </p:txBody>
      </p:sp>
      <p:sp>
        <p:nvSpPr>
          <p:cNvPr id="4" name="TextBox 3">
            <a:extLst>
              <a:ext uri="{FF2B5EF4-FFF2-40B4-BE49-F238E27FC236}">
                <a16:creationId xmlns:a16="http://schemas.microsoft.com/office/drawing/2014/main" id="{3E71B12E-D2E1-484E-B98B-D2329FBE0567}"/>
              </a:ext>
            </a:extLst>
          </p:cNvPr>
          <p:cNvSpPr txBox="1"/>
          <p:nvPr/>
        </p:nvSpPr>
        <p:spPr>
          <a:xfrm>
            <a:off x="526025" y="1692898"/>
            <a:ext cx="8091949" cy="2677656"/>
          </a:xfrm>
          <a:prstGeom prst="rect">
            <a:avLst/>
          </a:prstGeom>
          <a:noFill/>
        </p:spPr>
        <p:txBody>
          <a:bodyPr wrap="square" rtlCol="0">
            <a:spAutoFit/>
          </a:bodyPr>
          <a:lstStyle/>
          <a:p>
            <a:pPr lvl="0"/>
            <a:r>
              <a:rPr lang="en-US" sz="2800" dirty="0">
                <a:solidFill>
                  <a:schemeClr val="bg1"/>
                </a:solidFill>
              </a:rPr>
              <a:t>Brethren, I do not regard myself as having laid hold of it yet; but one thing I do: forgetting what lies behind and reaching forward to what lies ahead, I press on toward the goal for the prize of the upward call of God in Christ Jesus.</a:t>
            </a:r>
            <a:endParaRPr kumimoji="0" lang="en-US" sz="2800" b="0" i="0" u="none" strike="noStrike" kern="1200" cap="none" spc="0" normalizeH="0" baseline="0" noProof="0" dirty="0">
              <a:ln>
                <a:noFill/>
              </a:ln>
              <a:solidFill>
                <a:schemeClr val="bg1"/>
              </a:solidFill>
              <a:effectLst/>
              <a:uLnTx/>
              <a:uFillTx/>
              <a:latin typeface="Century Gothic" panose="020F0302020204030204"/>
            </a:endParaRPr>
          </a:p>
        </p:txBody>
      </p:sp>
    </p:spTree>
    <p:extLst>
      <p:ext uri="{BB962C8B-B14F-4D97-AF65-F5344CB8AC3E}">
        <p14:creationId xmlns:p14="http://schemas.microsoft.com/office/powerpoint/2010/main" val="3246236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90D4090-1246-4920-B06C-A6BC46E9355C}"/>
              </a:ext>
            </a:extLst>
          </p:cNvPr>
          <p:cNvSpPr/>
          <p:nvPr/>
        </p:nvSpPr>
        <p:spPr>
          <a:xfrm>
            <a:off x="0" y="0"/>
            <a:ext cx="9144000" cy="6858000"/>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4919D0-F177-4BBA-9A0B-DBA69E2ED764}"/>
              </a:ext>
            </a:extLst>
          </p:cNvPr>
          <p:cNvSpPr>
            <a:spLocks noGrp="1"/>
          </p:cNvSpPr>
          <p:nvPr>
            <p:ph type="title"/>
          </p:nvPr>
        </p:nvSpPr>
        <p:spPr>
          <a:xfrm>
            <a:off x="-457200" y="321298"/>
            <a:ext cx="10058400" cy="1371600"/>
          </a:xfrm>
        </p:spPr>
        <p:txBody>
          <a:bodyPr>
            <a:normAutofit/>
          </a:bodyPr>
          <a:lstStyle/>
          <a:p>
            <a:pPr algn="ctr"/>
            <a:r>
              <a:rPr lang="en-US" dirty="0">
                <a:solidFill>
                  <a:schemeClr val="bg1"/>
                </a:solidFill>
              </a:rPr>
              <a:t>Ephesians 4:11-13</a:t>
            </a:r>
          </a:p>
        </p:txBody>
      </p:sp>
      <p:sp>
        <p:nvSpPr>
          <p:cNvPr id="4" name="TextBox 3">
            <a:extLst>
              <a:ext uri="{FF2B5EF4-FFF2-40B4-BE49-F238E27FC236}">
                <a16:creationId xmlns:a16="http://schemas.microsoft.com/office/drawing/2014/main" id="{3E71B12E-D2E1-484E-B98B-D2329FBE0567}"/>
              </a:ext>
            </a:extLst>
          </p:cNvPr>
          <p:cNvSpPr txBox="1"/>
          <p:nvPr/>
        </p:nvSpPr>
        <p:spPr>
          <a:xfrm>
            <a:off x="526025" y="1692898"/>
            <a:ext cx="8091949" cy="3970318"/>
          </a:xfrm>
          <a:prstGeom prst="rect">
            <a:avLst/>
          </a:prstGeom>
          <a:noFill/>
        </p:spPr>
        <p:txBody>
          <a:bodyPr wrap="square" rtlCol="0">
            <a:spAutoFit/>
          </a:bodyPr>
          <a:lstStyle/>
          <a:p>
            <a:r>
              <a:rPr lang="en-US" sz="2800" dirty="0">
                <a:solidFill>
                  <a:schemeClr val="bg1"/>
                </a:solidFill>
              </a:rPr>
              <a:t>And He gave some as apostles, and some as prophets, and some as evangelists, and some as pastors and teachers, for the equipping of the saints for the work of service, to the building up of the body of Christ; until we all attain to the unity of the faith, and of the knowledge of the Son of God, to a mature man, to the measure of the stature which belongs to the fullness of Christ. </a:t>
            </a:r>
          </a:p>
        </p:txBody>
      </p:sp>
    </p:spTree>
    <p:extLst>
      <p:ext uri="{BB962C8B-B14F-4D97-AF65-F5344CB8AC3E}">
        <p14:creationId xmlns:p14="http://schemas.microsoft.com/office/powerpoint/2010/main" val="183243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5094D6A-9A20-4E46-91EC-0ADC8354E7C3}"/>
              </a:ext>
            </a:extLst>
          </p:cNvPr>
          <p:cNvSpPr/>
          <p:nvPr/>
        </p:nvSpPr>
        <p:spPr>
          <a:xfrm>
            <a:off x="117987" y="108155"/>
            <a:ext cx="5801032" cy="6626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ED057BCF-E5E8-43E4-8F7B-09F3605C2933}"/>
              </a:ext>
            </a:extLst>
          </p:cNvPr>
          <p:cNvSpPr>
            <a:spLocks noGrp="1"/>
          </p:cNvSpPr>
          <p:nvPr>
            <p:ph type="title"/>
          </p:nvPr>
        </p:nvSpPr>
        <p:spPr/>
        <p:txBody>
          <a:bodyPr/>
          <a:lstStyle/>
          <a:p>
            <a:r>
              <a:rPr lang="en-US" sz="4400" dirty="0"/>
              <a:t>Excuse</a:t>
            </a:r>
          </a:p>
        </p:txBody>
      </p:sp>
      <p:sp>
        <p:nvSpPr>
          <p:cNvPr id="4" name="Text Placeholder 3">
            <a:extLst>
              <a:ext uri="{FF2B5EF4-FFF2-40B4-BE49-F238E27FC236}">
                <a16:creationId xmlns:a16="http://schemas.microsoft.com/office/drawing/2014/main" id="{14615D72-00EC-4C3A-A851-3E8A78078E60}"/>
              </a:ext>
            </a:extLst>
          </p:cNvPr>
          <p:cNvSpPr>
            <a:spLocks noGrp="1"/>
          </p:cNvSpPr>
          <p:nvPr>
            <p:ph type="body" sz="half" idx="2"/>
          </p:nvPr>
        </p:nvSpPr>
        <p:spPr>
          <a:xfrm>
            <a:off x="6357938" y="3175818"/>
            <a:ext cx="2358581" cy="2722061"/>
          </a:xfrm>
        </p:spPr>
        <p:txBody>
          <a:bodyPr>
            <a:normAutofit/>
          </a:bodyPr>
          <a:lstStyle/>
          <a:p>
            <a:r>
              <a:rPr lang="en-US" sz="2800" dirty="0"/>
              <a:t>This is just my personality.</a:t>
            </a:r>
          </a:p>
        </p:txBody>
      </p:sp>
      <p:pic>
        <p:nvPicPr>
          <p:cNvPr id="1028" name="Picture 4" descr="Image result for black and white clip art popeye">
            <a:extLst>
              <a:ext uri="{FF2B5EF4-FFF2-40B4-BE49-F238E27FC236}">
                <a16:creationId xmlns:a16="http://schemas.microsoft.com/office/drawing/2014/main" id="{FEDAF1F6-FEBD-4DD7-B403-5EC8E1493C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6413" y="646678"/>
            <a:ext cx="4640826" cy="55646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1536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90D4090-1246-4920-B06C-A6BC46E9355C}"/>
              </a:ext>
            </a:extLst>
          </p:cNvPr>
          <p:cNvSpPr/>
          <p:nvPr/>
        </p:nvSpPr>
        <p:spPr>
          <a:xfrm>
            <a:off x="0" y="0"/>
            <a:ext cx="9144000" cy="6858000"/>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2" name="Title 1">
            <a:extLst>
              <a:ext uri="{FF2B5EF4-FFF2-40B4-BE49-F238E27FC236}">
                <a16:creationId xmlns:a16="http://schemas.microsoft.com/office/drawing/2014/main" id="{7A4919D0-F177-4BBA-9A0B-DBA69E2ED764}"/>
              </a:ext>
            </a:extLst>
          </p:cNvPr>
          <p:cNvSpPr>
            <a:spLocks noGrp="1"/>
          </p:cNvSpPr>
          <p:nvPr>
            <p:ph type="title"/>
          </p:nvPr>
        </p:nvSpPr>
        <p:spPr>
          <a:xfrm>
            <a:off x="-457200" y="321298"/>
            <a:ext cx="10058400" cy="1371600"/>
          </a:xfrm>
        </p:spPr>
        <p:txBody>
          <a:bodyPr>
            <a:normAutofit/>
          </a:bodyPr>
          <a:lstStyle/>
          <a:p>
            <a:pPr algn="ctr"/>
            <a:r>
              <a:rPr lang="en-US" dirty="0">
                <a:solidFill>
                  <a:schemeClr val="bg1"/>
                </a:solidFill>
              </a:rPr>
              <a:t>James 1:13-14</a:t>
            </a:r>
          </a:p>
        </p:txBody>
      </p:sp>
      <p:sp>
        <p:nvSpPr>
          <p:cNvPr id="4" name="TextBox 3">
            <a:extLst>
              <a:ext uri="{FF2B5EF4-FFF2-40B4-BE49-F238E27FC236}">
                <a16:creationId xmlns:a16="http://schemas.microsoft.com/office/drawing/2014/main" id="{3E71B12E-D2E1-484E-B98B-D2329FBE0567}"/>
              </a:ext>
            </a:extLst>
          </p:cNvPr>
          <p:cNvSpPr txBox="1"/>
          <p:nvPr/>
        </p:nvSpPr>
        <p:spPr>
          <a:xfrm>
            <a:off x="526025" y="1692898"/>
            <a:ext cx="8091949" cy="2677656"/>
          </a:xfrm>
          <a:prstGeom prst="rect">
            <a:avLst/>
          </a:prstGeom>
          <a:noFill/>
        </p:spPr>
        <p:txBody>
          <a:bodyPr wrap="square" rtlCol="0">
            <a:spAutoFit/>
          </a:bodyPr>
          <a:lstStyle/>
          <a:p>
            <a:pPr lvl="0"/>
            <a:r>
              <a:rPr lang="en-US" sz="2800" dirty="0">
                <a:solidFill>
                  <a:prstClr val="white"/>
                </a:solidFill>
              </a:rPr>
              <a:t>Let no one say when he is tempted, “I am being tempted by God”; for God cannot be tempted by evil, and He Himself does not tempt anyone. But each one is tempted when he is carried away and enticed by his own lust.</a:t>
            </a:r>
            <a:endParaRPr kumimoji="0" lang="en-US" sz="2800" b="0" i="0" u="none" strike="noStrike" kern="1200" cap="none" spc="0" normalizeH="0" baseline="0" noProof="0" dirty="0">
              <a:ln>
                <a:noFill/>
              </a:ln>
              <a:solidFill>
                <a:prstClr val="white"/>
              </a:solidFill>
              <a:effectLst/>
              <a:uLnTx/>
              <a:uFillTx/>
              <a:latin typeface="Century Gothic" panose="020F0302020204030204"/>
              <a:ea typeface="+mn-ea"/>
              <a:cs typeface="+mn-cs"/>
            </a:endParaRPr>
          </a:p>
        </p:txBody>
      </p:sp>
    </p:spTree>
    <p:extLst>
      <p:ext uri="{BB962C8B-B14F-4D97-AF65-F5344CB8AC3E}">
        <p14:creationId xmlns:p14="http://schemas.microsoft.com/office/powerpoint/2010/main" val="3356673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90D4090-1246-4920-B06C-A6BC46E9355C}"/>
              </a:ext>
            </a:extLst>
          </p:cNvPr>
          <p:cNvSpPr/>
          <p:nvPr/>
        </p:nvSpPr>
        <p:spPr>
          <a:xfrm>
            <a:off x="0" y="0"/>
            <a:ext cx="9144000" cy="6858000"/>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2" name="Title 1">
            <a:extLst>
              <a:ext uri="{FF2B5EF4-FFF2-40B4-BE49-F238E27FC236}">
                <a16:creationId xmlns:a16="http://schemas.microsoft.com/office/drawing/2014/main" id="{7A4919D0-F177-4BBA-9A0B-DBA69E2ED764}"/>
              </a:ext>
            </a:extLst>
          </p:cNvPr>
          <p:cNvSpPr>
            <a:spLocks noGrp="1"/>
          </p:cNvSpPr>
          <p:nvPr>
            <p:ph type="title"/>
          </p:nvPr>
        </p:nvSpPr>
        <p:spPr>
          <a:xfrm>
            <a:off x="-457200" y="321298"/>
            <a:ext cx="10058400" cy="1371600"/>
          </a:xfrm>
        </p:spPr>
        <p:txBody>
          <a:bodyPr>
            <a:normAutofit/>
          </a:bodyPr>
          <a:lstStyle/>
          <a:p>
            <a:pPr algn="ctr"/>
            <a:r>
              <a:rPr lang="en-US" dirty="0">
                <a:solidFill>
                  <a:schemeClr val="bg1"/>
                </a:solidFill>
              </a:rPr>
              <a:t>Ephesians 3:14-19</a:t>
            </a:r>
          </a:p>
        </p:txBody>
      </p:sp>
      <p:sp>
        <p:nvSpPr>
          <p:cNvPr id="4" name="TextBox 3">
            <a:extLst>
              <a:ext uri="{FF2B5EF4-FFF2-40B4-BE49-F238E27FC236}">
                <a16:creationId xmlns:a16="http://schemas.microsoft.com/office/drawing/2014/main" id="{3E71B12E-D2E1-484E-B98B-D2329FBE0567}"/>
              </a:ext>
            </a:extLst>
          </p:cNvPr>
          <p:cNvSpPr txBox="1"/>
          <p:nvPr/>
        </p:nvSpPr>
        <p:spPr>
          <a:xfrm>
            <a:off x="344129" y="1574911"/>
            <a:ext cx="8455742" cy="5078313"/>
          </a:xfrm>
          <a:prstGeom prst="rect">
            <a:avLst/>
          </a:prstGeom>
          <a:noFill/>
        </p:spPr>
        <p:txBody>
          <a:bodyPr wrap="square" rtlCol="0">
            <a:spAutoFit/>
          </a:bodyPr>
          <a:lstStyle/>
          <a:p>
            <a:pPr lvl="0"/>
            <a:r>
              <a:rPr lang="en-US" sz="2700" dirty="0">
                <a:solidFill>
                  <a:prstClr val="white"/>
                </a:solidFill>
              </a:rPr>
              <a:t>For this reason I bow my knees before the Father, from whom every family in heaven and on earth derives its name, that He would grant you, according to the riches of His glory, to be strengthened with power through His Spirit in the inner man, so that Christ may dwell in your hearts through faith; and that you, being rooted and grounded in love, may be able to comprehend with all the saints what is the breadth and length and height and depth, and to know the love of Christ which surpasses knowledge, that you may be filled up to all the fullness of God.</a:t>
            </a:r>
            <a:endParaRPr kumimoji="0" lang="en-US" sz="2700" b="0" i="0" u="none" strike="noStrike" kern="1200" cap="none" spc="0" normalizeH="0" baseline="0" noProof="0" dirty="0">
              <a:ln>
                <a:noFill/>
              </a:ln>
              <a:solidFill>
                <a:prstClr val="white"/>
              </a:solidFill>
              <a:effectLst/>
              <a:uLnTx/>
              <a:uFillTx/>
              <a:latin typeface="Century Gothic" panose="020F0302020204030204"/>
              <a:ea typeface="+mn-ea"/>
              <a:cs typeface="+mn-cs"/>
            </a:endParaRPr>
          </a:p>
        </p:txBody>
      </p:sp>
    </p:spTree>
    <p:extLst>
      <p:ext uri="{BB962C8B-B14F-4D97-AF65-F5344CB8AC3E}">
        <p14:creationId xmlns:p14="http://schemas.microsoft.com/office/powerpoint/2010/main" val="703126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90D4090-1246-4920-B06C-A6BC46E9355C}"/>
              </a:ext>
            </a:extLst>
          </p:cNvPr>
          <p:cNvSpPr/>
          <p:nvPr/>
        </p:nvSpPr>
        <p:spPr>
          <a:xfrm>
            <a:off x="0" y="0"/>
            <a:ext cx="9144000" cy="6858000"/>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2" name="Title 1">
            <a:extLst>
              <a:ext uri="{FF2B5EF4-FFF2-40B4-BE49-F238E27FC236}">
                <a16:creationId xmlns:a16="http://schemas.microsoft.com/office/drawing/2014/main" id="{7A4919D0-F177-4BBA-9A0B-DBA69E2ED764}"/>
              </a:ext>
            </a:extLst>
          </p:cNvPr>
          <p:cNvSpPr>
            <a:spLocks noGrp="1"/>
          </p:cNvSpPr>
          <p:nvPr>
            <p:ph type="title"/>
          </p:nvPr>
        </p:nvSpPr>
        <p:spPr>
          <a:xfrm>
            <a:off x="-457200" y="321298"/>
            <a:ext cx="10058400" cy="1371600"/>
          </a:xfrm>
        </p:spPr>
        <p:txBody>
          <a:bodyPr>
            <a:normAutofit/>
          </a:bodyPr>
          <a:lstStyle/>
          <a:p>
            <a:pPr algn="ctr"/>
            <a:r>
              <a:rPr lang="en-US" dirty="0">
                <a:solidFill>
                  <a:schemeClr val="bg1"/>
                </a:solidFill>
              </a:rPr>
              <a:t>Acts 17:30-31 </a:t>
            </a:r>
          </a:p>
        </p:txBody>
      </p:sp>
      <p:sp>
        <p:nvSpPr>
          <p:cNvPr id="4" name="TextBox 3">
            <a:extLst>
              <a:ext uri="{FF2B5EF4-FFF2-40B4-BE49-F238E27FC236}">
                <a16:creationId xmlns:a16="http://schemas.microsoft.com/office/drawing/2014/main" id="{3E71B12E-D2E1-484E-B98B-D2329FBE0567}"/>
              </a:ext>
            </a:extLst>
          </p:cNvPr>
          <p:cNvSpPr txBox="1"/>
          <p:nvPr/>
        </p:nvSpPr>
        <p:spPr>
          <a:xfrm>
            <a:off x="526025" y="1692898"/>
            <a:ext cx="8091949" cy="1815882"/>
          </a:xfrm>
          <a:prstGeom prst="rect">
            <a:avLst/>
          </a:prstGeom>
          <a:noFill/>
        </p:spPr>
        <p:txBody>
          <a:bodyPr wrap="square" rtlCol="0">
            <a:spAutoFit/>
          </a:bodyPr>
          <a:lstStyle/>
          <a:p>
            <a:pPr lvl="0"/>
            <a:r>
              <a:rPr lang="en-US" sz="2800" dirty="0">
                <a:solidFill>
                  <a:schemeClr val="bg1"/>
                </a:solidFill>
              </a:rPr>
              <a:t>God is now declaring to men that all everywhere should repent, because He has fixed a day in which He will judge the world in righteousness.</a:t>
            </a:r>
            <a:endParaRPr kumimoji="0" lang="en-US" sz="2800" b="0" i="0" u="none" strike="noStrike" kern="1200" cap="none" spc="0" normalizeH="0" baseline="0" noProof="0" dirty="0">
              <a:ln>
                <a:noFill/>
              </a:ln>
              <a:solidFill>
                <a:schemeClr val="bg1"/>
              </a:solidFill>
              <a:effectLst/>
              <a:uLnTx/>
              <a:uFillTx/>
              <a:latin typeface="Century Gothic" panose="020F0302020204030204"/>
            </a:endParaRPr>
          </a:p>
        </p:txBody>
      </p:sp>
    </p:spTree>
    <p:extLst>
      <p:ext uri="{BB962C8B-B14F-4D97-AF65-F5344CB8AC3E}">
        <p14:creationId xmlns:p14="http://schemas.microsoft.com/office/powerpoint/2010/main" val="1772979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90D4090-1246-4920-B06C-A6BC46E9355C}"/>
              </a:ext>
            </a:extLst>
          </p:cNvPr>
          <p:cNvSpPr/>
          <p:nvPr/>
        </p:nvSpPr>
        <p:spPr>
          <a:xfrm>
            <a:off x="0" y="0"/>
            <a:ext cx="9144000" cy="6858000"/>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2" name="Title 1">
            <a:extLst>
              <a:ext uri="{FF2B5EF4-FFF2-40B4-BE49-F238E27FC236}">
                <a16:creationId xmlns:a16="http://schemas.microsoft.com/office/drawing/2014/main" id="{7A4919D0-F177-4BBA-9A0B-DBA69E2ED764}"/>
              </a:ext>
            </a:extLst>
          </p:cNvPr>
          <p:cNvSpPr>
            <a:spLocks noGrp="1"/>
          </p:cNvSpPr>
          <p:nvPr>
            <p:ph type="title"/>
          </p:nvPr>
        </p:nvSpPr>
        <p:spPr>
          <a:xfrm>
            <a:off x="-457200" y="321298"/>
            <a:ext cx="10058400" cy="1371600"/>
          </a:xfrm>
        </p:spPr>
        <p:txBody>
          <a:bodyPr>
            <a:normAutofit/>
          </a:bodyPr>
          <a:lstStyle/>
          <a:p>
            <a:pPr algn="ctr"/>
            <a:r>
              <a:rPr lang="en-US" dirty="0">
                <a:solidFill>
                  <a:schemeClr val="bg1"/>
                </a:solidFill>
              </a:rPr>
              <a:t>Ephesians 4:22-24</a:t>
            </a:r>
          </a:p>
        </p:txBody>
      </p:sp>
      <p:sp>
        <p:nvSpPr>
          <p:cNvPr id="4" name="TextBox 3">
            <a:extLst>
              <a:ext uri="{FF2B5EF4-FFF2-40B4-BE49-F238E27FC236}">
                <a16:creationId xmlns:a16="http://schemas.microsoft.com/office/drawing/2014/main" id="{3E71B12E-D2E1-484E-B98B-D2329FBE0567}"/>
              </a:ext>
            </a:extLst>
          </p:cNvPr>
          <p:cNvSpPr txBox="1"/>
          <p:nvPr/>
        </p:nvSpPr>
        <p:spPr>
          <a:xfrm>
            <a:off x="526025" y="1692898"/>
            <a:ext cx="8091949" cy="3108543"/>
          </a:xfrm>
          <a:prstGeom prst="rect">
            <a:avLst/>
          </a:prstGeom>
          <a:noFill/>
        </p:spPr>
        <p:txBody>
          <a:bodyPr wrap="square" rtlCol="0">
            <a:spAutoFit/>
          </a:bodyPr>
          <a:lstStyle/>
          <a:p>
            <a:pPr lvl="0"/>
            <a:r>
              <a:rPr lang="en-US" sz="2800" dirty="0">
                <a:solidFill>
                  <a:schemeClr val="bg1"/>
                </a:solidFill>
              </a:rPr>
              <a:t>That, in reference to your former manner of life, you lay aside the old self, which is being corrupted in accordance with the lusts of deceit, and that you be renewed in the spirit of your mind, and put on the new self, which in the likeness of God has been created in righteousness and holiness of the truth. </a:t>
            </a:r>
            <a:endParaRPr kumimoji="0" lang="en-US" sz="2800" b="0" i="0" u="none" strike="noStrike" kern="1200" cap="none" spc="0" normalizeH="0" baseline="0" noProof="0" dirty="0">
              <a:ln>
                <a:noFill/>
              </a:ln>
              <a:solidFill>
                <a:schemeClr val="bg1"/>
              </a:solidFill>
              <a:effectLst/>
              <a:uLnTx/>
              <a:uFillTx/>
              <a:latin typeface="Century Gothic" panose="020F0302020204030204"/>
            </a:endParaRPr>
          </a:p>
        </p:txBody>
      </p:sp>
    </p:spTree>
    <p:extLst>
      <p:ext uri="{BB962C8B-B14F-4D97-AF65-F5344CB8AC3E}">
        <p14:creationId xmlns:p14="http://schemas.microsoft.com/office/powerpoint/2010/main" val="2401522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90D4090-1246-4920-B06C-A6BC46E9355C}"/>
              </a:ext>
            </a:extLst>
          </p:cNvPr>
          <p:cNvSpPr/>
          <p:nvPr/>
        </p:nvSpPr>
        <p:spPr>
          <a:xfrm>
            <a:off x="0" y="0"/>
            <a:ext cx="9144000" cy="6858000"/>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2" name="Title 1">
            <a:extLst>
              <a:ext uri="{FF2B5EF4-FFF2-40B4-BE49-F238E27FC236}">
                <a16:creationId xmlns:a16="http://schemas.microsoft.com/office/drawing/2014/main" id="{7A4919D0-F177-4BBA-9A0B-DBA69E2ED764}"/>
              </a:ext>
            </a:extLst>
          </p:cNvPr>
          <p:cNvSpPr>
            <a:spLocks noGrp="1"/>
          </p:cNvSpPr>
          <p:nvPr>
            <p:ph type="title"/>
          </p:nvPr>
        </p:nvSpPr>
        <p:spPr>
          <a:xfrm>
            <a:off x="-457200" y="321298"/>
            <a:ext cx="10058400" cy="1371600"/>
          </a:xfrm>
        </p:spPr>
        <p:txBody>
          <a:bodyPr>
            <a:normAutofit/>
          </a:bodyPr>
          <a:lstStyle/>
          <a:p>
            <a:pPr algn="ctr"/>
            <a:r>
              <a:rPr lang="en-US" dirty="0">
                <a:solidFill>
                  <a:schemeClr val="bg1"/>
                </a:solidFill>
              </a:rPr>
              <a:t>2 Corinthians 5:10</a:t>
            </a:r>
          </a:p>
        </p:txBody>
      </p:sp>
      <p:sp>
        <p:nvSpPr>
          <p:cNvPr id="4" name="TextBox 3">
            <a:extLst>
              <a:ext uri="{FF2B5EF4-FFF2-40B4-BE49-F238E27FC236}">
                <a16:creationId xmlns:a16="http://schemas.microsoft.com/office/drawing/2014/main" id="{3E71B12E-D2E1-484E-B98B-D2329FBE0567}"/>
              </a:ext>
            </a:extLst>
          </p:cNvPr>
          <p:cNvSpPr txBox="1"/>
          <p:nvPr/>
        </p:nvSpPr>
        <p:spPr>
          <a:xfrm>
            <a:off x="526025" y="1692898"/>
            <a:ext cx="8091949" cy="1384995"/>
          </a:xfrm>
          <a:prstGeom prst="rect">
            <a:avLst/>
          </a:prstGeom>
          <a:noFill/>
        </p:spPr>
        <p:txBody>
          <a:bodyPr wrap="square" rtlCol="0">
            <a:spAutoFit/>
          </a:bodyPr>
          <a:lstStyle/>
          <a:p>
            <a:pPr lvl="0"/>
            <a:r>
              <a:rPr lang="en-US" sz="2800" dirty="0">
                <a:solidFill>
                  <a:schemeClr val="bg1"/>
                </a:solidFill>
              </a:rPr>
              <a:t>If anyone is in Christ, he is a new creature; the old things passed away; behold, new things have come.</a:t>
            </a:r>
            <a:endParaRPr kumimoji="0" lang="en-US" sz="2800" b="0" i="0" u="none" strike="noStrike" kern="1200" cap="none" spc="0" normalizeH="0" baseline="0" noProof="0" dirty="0">
              <a:ln>
                <a:noFill/>
              </a:ln>
              <a:solidFill>
                <a:schemeClr val="bg1"/>
              </a:solidFill>
              <a:effectLst/>
              <a:uLnTx/>
              <a:uFillTx/>
              <a:latin typeface="Century Gothic" panose="020F0302020204030204"/>
            </a:endParaRPr>
          </a:p>
        </p:txBody>
      </p:sp>
    </p:spTree>
    <p:extLst>
      <p:ext uri="{BB962C8B-B14F-4D97-AF65-F5344CB8AC3E}">
        <p14:creationId xmlns:p14="http://schemas.microsoft.com/office/powerpoint/2010/main" val="276503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5094D6A-9A20-4E46-91EC-0ADC8354E7C3}"/>
              </a:ext>
            </a:extLst>
          </p:cNvPr>
          <p:cNvSpPr/>
          <p:nvPr/>
        </p:nvSpPr>
        <p:spPr>
          <a:xfrm>
            <a:off x="117987" y="108155"/>
            <a:ext cx="5801032" cy="6626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ED057BCF-E5E8-43E4-8F7B-09F3605C2933}"/>
              </a:ext>
            </a:extLst>
          </p:cNvPr>
          <p:cNvSpPr>
            <a:spLocks noGrp="1"/>
          </p:cNvSpPr>
          <p:nvPr>
            <p:ph type="title"/>
          </p:nvPr>
        </p:nvSpPr>
        <p:spPr/>
        <p:txBody>
          <a:bodyPr/>
          <a:lstStyle/>
          <a:p>
            <a:r>
              <a:rPr lang="en-US" sz="4400" dirty="0"/>
              <a:t>Excuse</a:t>
            </a:r>
          </a:p>
        </p:txBody>
      </p:sp>
      <p:sp>
        <p:nvSpPr>
          <p:cNvPr id="4" name="Text Placeholder 3">
            <a:extLst>
              <a:ext uri="{FF2B5EF4-FFF2-40B4-BE49-F238E27FC236}">
                <a16:creationId xmlns:a16="http://schemas.microsoft.com/office/drawing/2014/main" id="{14615D72-00EC-4C3A-A851-3E8A78078E60}"/>
              </a:ext>
            </a:extLst>
          </p:cNvPr>
          <p:cNvSpPr>
            <a:spLocks noGrp="1"/>
          </p:cNvSpPr>
          <p:nvPr>
            <p:ph type="body" sz="half" idx="2"/>
          </p:nvPr>
        </p:nvSpPr>
        <p:spPr>
          <a:xfrm>
            <a:off x="6357938" y="3175818"/>
            <a:ext cx="2358581" cy="2722061"/>
          </a:xfrm>
        </p:spPr>
        <p:txBody>
          <a:bodyPr>
            <a:normAutofit/>
          </a:bodyPr>
          <a:lstStyle/>
          <a:p>
            <a:r>
              <a:rPr lang="en-US" sz="2800" dirty="0"/>
              <a:t>My parents weren’t good examples.</a:t>
            </a:r>
          </a:p>
        </p:txBody>
      </p:sp>
      <p:pic>
        <p:nvPicPr>
          <p:cNvPr id="2050" name="Picture 2" descr="Image result for black and white clip art parents drunk">
            <a:extLst>
              <a:ext uri="{FF2B5EF4-FFF2-40B4-BE49-F238E27FC236}">
                <a16:creationId xmlns:a16="http://schemas.microsoft.com/office/drawing/2014/main" id="{C2BA9A81-F960-43B2-AB4E-B73323B5F5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051" y="1912552"/>
            <a:ext cx="5322903" cy="25265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54253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FIVE.pptx" id="{928531FE-40B6-4895-993A-83D26AA1E005}" vid="{C99C5ABD-1620-4AD2-A38C-62625556F38B}"/>
    </a:ext>
  </a:extLst>
</a:theme>
</file>

<file path=docProps/app.xml><?xml version="1.0" encoding="utf-8"?>
<Properties xmlns="http://schemas.openxmlformats.org/officeDocument/2006/extended-properties" xmlns:vt="http://schemas.openxmlformats.org/officeDocument/2006/docPropsVTypes">
  <Template>Geometric color block</Template>
  <TotalTime>0</TotalTime>
  <Words>750</Words>
  <Application>Microsoft Office PowerPoint</Application>
  <PresentationFormat>On-screen Show (4:3)</PresentationFormat>
  <Paragraphs>33</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Century Gothic</vt:lpstr>
      <vt:lpstr>Garamond</vt:lpstr>
      <vt:lpstr>SavonVTI</vt:lpstr>
      <vt:lpstr>The Power to Mature in Christ</vt:lpstr>
      <vt:lpstr>Ephesians 4:11-13</vt:lpstr>
      <vt:lpstr>Excuse</vt:lpstr>
      <vt:lpstr>James 1:13-14</vt:lpstr>
      <vt:lpstr>Ephesians 3:14-19</vt:lpstr>
      <vt:lpstr>Acts 17:30-31 </vt:lpstr>
      <vt:lpstr>Ephesians 4:22-24</vt:lpstr>
      <vt:lpstr>2 Corinthians 5:10</vt:lpstr>
      <vt:lpstr>Excuse</vt:lpstr>
      <vt:lpstr>Ezekiel 18:1-20</vt:lpstr>
      <vt:lpstr>Excuse</vt:lpstr>
      <vt:lpstr>Matthew 7:13-14</vt:lpstr>
      <vt:lpstr>Romans 12:1-2</vt:lpstr>
      <vt:lpstr>Daniel 1:8</vt:lpstr>
      <vt:lpstr>Philippians 3:4-7</vt:lpstr>
      <vt:lpstr>Excuse</vt:lpstr>
      <vt:lpstr>Philippians 3:13-14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2020-02-28T21:00:02Z</dcterms:created>
  <dcterms:modified xsi:type="dcterms:W3CDTF">2020-02-28T21:35:54Z</dcterms:modified>
</cp:coreProperties>
</file>