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21" r:id="rId2"/>
    <p:sldId id="436" r:id="rId3"/>
    <p:sldId id="448" r:id="rId4"/>
    <p:sldId id="437" r:id="rId5"/>
    <p:sldId id="438" r:id="rId6"/>
    <p:sldId id="439" r:id="rId7"/>
    <p:sldId id="447" r:id="rId8"/>
    <p:sldId id="440" r:id="rId9"/>
    <p:sldId id="441" r:id="rId10"/>
    <p:sldId id="442" r:id="rId11"/>
    <p:sldId id="443" r:id="rId12"/>
    <p:sldId id="444" r:id="rId13"/>
    <p:sldId id="445" r:id="rId14"/>
    <p:sldId id="44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57" d="100"/>
          <a:sy n="57" d="100"/>
        </p:scale>
        <p:origin x="53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2"/>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8" y="762002"/>
            <a:ext cx="2193989"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9696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9/18/2020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0158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9/18/2020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9625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38725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971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9/18/2020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0314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9"/>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9/18/2020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74225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9/18/2020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44925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71067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9/18/2020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036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4" y="767419"/>
            <a:ext cx="6086423" cy="5330952"/>
          </a:xfrm>
          <a:solidFill>
            <a:schemeClr val="bg2">
              <a:lumMod val="60000"/>
              <a:lumOff val="4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9/18/2020</a:t>
            </a:fld>
            <a:endParaRPr lang="en-US" dirty="0"/>
          </a:p>
        </p:txBody>
      </p:sp>
      <p:sp>
        <p:nvSpPr>
          <p:cNvPr id="9" name="Footer Placeholder 8"/>
          <p:cNvSpPr>
            <a:spLocks noGrp="1"/>
          </p:cNvSpPr>
          <p:nvPr>
            <p:ph type="ftr" sz="quarter" idx="11"/>
          </p:nvPr>
        </p:nvSpPr>
        <p:spPr>
          <a:xfrm>
            <a:off x="2624327" y="6356353"/>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5342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90" y="1123840"/>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3"/>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5586B75A-687E-405C-8A0B-8D00578BA2C3}" type="datetimeFigureOut">
              <a:rPr lang="en-US" smtClean="0"/>
              <a:pPr/>
              <a:t>9/18/2020</a:t>
            </a:fld>
            <a:endParaRPr lang="en-US" dirty="0"/>
          </a:p>
        </p:txBody>
      </p:sp>
      <p:sp>
        <p:nvSpPr>
          <p:cNvPr id="5" name="Footer Placeholder 4"/>
          <p:cNvSpPr>
            <a:spLocks noGrp="1"/>
          </p:cNvSpPr>
          <p:nvPr>
            <p:ph type="ftr" sz="quarter" idx="3"/>
          </p:nvPr>
        </p:nvSpPr>
        <p:spPr>
          <a:xfrm>
            <a:off x="2901951" y="6356353"/>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3" y="6356353"/>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81794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77AAD-C92D-407E-9DD4-E5C68062FF0F}"/>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50303FED-1271-4CEF-A58C-155972B309E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55096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F465-9A29-4D0B-947A-571947643F93}"/>
              </a:ext>
            </a:extLst>
          </p:cNvPr>
          <p:cNvSpPr>
            <a:spLocks noGrp="1"/>
          </p:cNvSpPr>
          <p:nvPr>
            <p:ph type="title"/>
          </p:nvPr>
        </p:nvSpPr>
        <p:spPr/>
        <p:txBody>
          <a:bodyPr/>
          <a:lstStyle/>
          <a:p>
            <a:pPr algn="ctr"/>
            <a:r>
              <a:rPr lang="en-US" dirty="0"/>
              <a:t>6.)</a:t>
            </a:r>
            <a:br>
              <a:rPr lang="en-US" dirty="0"/>
            </a:br>
            <a:br>
              <a:rPr lang="en-US" dirty="0"/>
            </a:br>
            <a:r>
              <a:rPr lang="en-US" dirty="0"/>
              <a:t>Speak Openly, Not in Parties</a:t>
            </a:r>
          </a:p>
        </p:txBody>
      </p:sp>
      <p:sp>
        <p:nvSpPr>
          <p:cNvPr id="4" name="TextBox 3">
            <a:extLst>
              <a:ext uri="{FF2B5EF4-FFF2-40B4-BE49-F238E27FC236}">
                <a16:creationId xmlns:a16="http://schemas.microsoft.com/office/drawing/2014/main" id="{B9218679-E325-4D38-A495-806409E1B2D4}"/>
              </a:ext>
            </a:extLst>
          </p:cNvPr>
          <p:cNvSpPr txBox="1"/>
          <p:nvPr/>
        </p:nvSpPr>
        <p:spPr>
          <a:xfrm>
            <a:off x="2910466" y="2224102"/>
            <a:ext cx="5843239" cy="2400657"/>
          </a:xfrm>
          <a:prstGeom prst="rect">
            <a:avLst/>
          </a:prstGeom>
          <a:noFill/>
        </p:spPr>
        <p:txBody>
          <a:bodyPr wrap="square" rtlCol="0">
            <a:spAutoFit/>
          </a:bodyPr>
          <a:lstStyle/>
          <a:p>
            <a:pPr defTabSz="457200"/>
            <a:r>
              <a:rPr lang="en-US" sz="3000" dirty="0">
                <a:solidFill>
                  <a:prstClr val="white"/>
                </a:solidFill>
              </a:rPr>
              <a:t>Proverbs 6 :19, “There are six things which the Lord hates, yes, seven which are an abomination to Him: … and one who spreads strife among brothers..”</a:t>
            </a:r>
          </a:p>
        </p:txBody>
      </p:sp>
    </p:spTree>
    <p:extLst>
      <p:ext uri="{BB962C8B-B14F-4D97-AF65-F5344CB8AC3E}">
        <p14:creationId xmlns:p14="http://schemas.microsoft.com/office/powerpoint/2010/main" val="3122319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F465-9A29-4D0B-947A-571947643F93}"/>
              </a:ext>
            </a:extLst>
          </p:cNvPr>
          <p:cNvSpPr>
            <a:spLocks noGrp="1"/>
          </p:cNvSpPr>
          <p:nvPr>
            <p:ph type="title"/>
          </p:nvPr>
        </p:nvSpPr>
        <p:spPr/>
        <p:txBody>
          <a:bodyPr/>
          <a:lstStyle/>
          <a:p>
            <a:pPr algn="ctr"/>
            <a:r>
              <a:rPr lang="en-US" dirty="0"/>
              <a:t>7.) </a:t>
            </a:r>
            <a:br>
              <a:rPr lang="en-US" dirty="0"/>
            </a:br>
            <a:br>
              <a:rPr lang="en-US" dirty="0"/>
            </a:br>
            <a:r>
              <a:rPr lang="en-US" dirty="0"/>
              <a:t>Meditate Upon the Example of Jesus</a:t>
            </a:r>
          </a:p>
        </p:txBody>
      </p:sp>
      <p:sp>
        <p:nvSpPr>
          <p:cNvPr id="4" name="TextBox 3">
            <a:extLst>
              <a:ext uri="{FF2B5EF4-FFF2-40B4-BE49-F238E27FC236}">
                <a16:creationId xmlns:a16="http://schemas.microsoft.com/office/drawing/2014/main" id="{B9218679-E325-4D38-A495-806409E1B2D4}"/>
              </a:ext>
            </a:extLst>
          </p:cNvPr>
          <p:cNvSpPr txBox="1"/>
          <p:nvPr/>
        </p:nvSpPr>
        <p:spPr>
          <a:xfrm>
            <a:off x="2921618" y="416483"/>
            <a:ext cx="5843239" cy="6093976"/>
          </a:xfrm>
          <a:prstGeom prst="rect">
            <a:avLst/>
          </a:prstGeom>
          <a:noFill/>
        </p:spPr>
        <p:txBody>
          <a:bodyPr wrap="square" rtlCol="0">
            <a:spAutoFit/>
          </a:bodyPr>
          <a:lstStyle/>
          <a:p>
            <a:pPr defTabSz="457200"/>
            <a:r>
              <a:rPr lang="en-US" sz="3000" dirty="0">
                <a:solidFill>
                  <a:prstClr val="white"/>
                </a:solidFill>
              </a:rPr>
              <a:t>Philippians 2:3-11, “Do nothing from selfishness or empty conceit, but with humility of mind regard one another as more important than yourselves; do not merely look out for your own personal interests, but also for the interests of others. Have this attitude in yourselves which was also in Christ Jesus, who, although He existed in the form of God, did not regard equality with God a thing to be grasped, but emptied Himself…”</a:t>
            </a:r>
          </a:p>
        </p:txBody>
      </p:sp>
    </p:spTree>
    <p:extLst>
      <p:ext uri="{BB962C8B-B14F-4D97-AF65-F5344CB8AC3E}">
        <p14:creationId xmlns:p14="http://schemas.microsoft.com/office/powerpoint/2010/main" val="1556466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F465-9A29-4D0B-947A-571947643F93}"/>
              </a:ext>
            </a:extLst>
          </p:cNvPr>
          <p:cNvSpPr>
            <a:spLocks noGrp="1"/>
          </p:cNvSpPr>
          <p:nvPr>
            <p:ph type="title"/>
          </p:nvPr>
        </p:nvSpPr>
        <p:spPr/>
        <p:txBody>
          <a:bodyPr/>
          <a:lstStyle/>
          <a:p>
            <a:pPr algn="ctr"/>
            <a:r>
              <a:rPr lang="en-US" dirty="0"/>
              <a:t>8.)</a:t>
            </a:r>
            <a:br>
              <a:rPr lang="en-US" dirty="0"/>
            </a:br>
            <a:br>
              <a:rPr lang="en-US" dirty="0"/>
            </a:br>
            <a:r>
              <a:rPr lang="en-US" dirty="0"/>
              <a:t>Pursue Peace</a:t>
            </a:r>
          </a:p>
        </p:txBody>
      </p:sp>
      <p:sp>
        <p:nvSpPr>
          <p:cNvPr id="4" name="TextBox 3">
            <a:extLst>
              <a:ext uri="{FF2B5EF4-FFF2-40B4-BE49-F238E27FC236}">
                <a16:creationId xmlns:a16="http://schemas.microsoft.com/office/drawing/2014/main" id="{B9218679-E325-4D38-A495-806409E1B2D4}"/>
              </a:ext>
            </a:extLst>
          </p:cNvPr>
          <p:cNvSpPr txBox="1"/>
          <p:nvPr/>
        </p:nvSpPr>
        <p:spPr>
          <a:xfrm>
            <a:off x="2854710" y="327274"/>
            <a:ext cx="5843239" cy="6555641"/>
          </a:xfrm>
          <a:prstGeom prst="rect">
            <a:avLst/>
          </a:prstGeom>
          <a:noFill/>
        </p:spPr>
        <p:txBody>
          <a:bodyPr wrap="square" rtlCol="0">
            <a:spAutoFit/>
          </a:bodyPr>
          <a:lstStyle/>
          <a:p>
            <a:pPr defTabSz="457200"/>
            <a:r>
              <a:rPr lang="en-US" sz="3000" dirty="0">
                <a:solidFill>
                  <a:prstClr val="white"/>
                </a:solidFill>
              </a:rPr>
              <a:t>Romans 14:13-15:3, “Therefore let us not judge one another anymore, but rather determine this—not to put an obstacle or a stumbling block in a brother’s way…  Now we who are strong ought to bear the weaknesses of those without strength and not just please ourselves. Each of us is to please his neighbor for his good, to his edification. For even Christ did not please Himself; but as it is written, ’The reproaches of those who reproached You fell on Me.’ ”  </a:t>
            </a:r>
          </a:p>
        </p:txBody>
      </p:sp>
    </p:spTree>
    <p:extLst>
      <p:ext uri="{BB962C8B-B14F-4D97-AF65-F5344CB8AC3E}">
        <p14:creationId xmlns:p14="http://schemas.microsoft.com/office/powerpoint/2010/main" val="4202425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F465-9A29-4D0B-947A-571947643F93}"/>
              </a:ext>
            </a:extLst>
          </p:cNvPr>
          <p:cNvSpPr>
            <a:spLocks noGrp="1"/>
          </p:cNvSpPr>
          <p:nvPr>
            <p:ph type="title"/>
          </p:nvPr>
        </p:nvSpPr>
        <p:spPr/>
        <p:txBody>
          <a:bodyPr/>
          <a:lstStyle/>
          <a:p>
            <a:pPr algn="ctr"/>
            <a:r>
              <a:rPr lang="en-US" dirty="0"/>
              <a:t>9.) </a:t>
            </a:r>
            <a:br>
              <a:rPr lang="en-US" dirty="0"/>
            </a:br>
            <a:br>
              <a:rPr lang="en-US" dirty="0"/>
            </a:br>
            <a:r>
              <a:rPr lang="en-US" dirty="0"/>
              <a:t>Remember the Mission</a:t>
            </a:r>
          </a:p>
        </p:txBody>
      </p:sp>
      <p:sp>
        <p:nvSpPr>
          <p:cNvPr id="4" name="TextBox 3">
            <a:extLst>
              <a:ext uri="{FF2B5EF4-FFF2-40B4-BE49-F238E27FC236}">
                <a16:creationId xmlns:a16="http://schemas.microsoft.com/office/drawing/2014/main" id="{B9218679-E325-4D38-A495-806409E1B2D4}"/>
              </a:ext>
            </a:extLst>
          </p:cNvPr>
          <p:cNvSpPr txBox="1"/>
          <p:nvPr/>
        </p:nvSpPr>
        <p:spPr>
          <a:xfrm>
            <a:off x="2888164" y="829078"/>
            <a:ext cx="5843239" cy="5170646"/>
          </a:xfrm>
          <a:prstGeom prst="rect">
            <a:avLst/>
          </a:prstGeom>
          <a:noFill/>
        </p:spPr>
        <p:txBody>
          <a:bodyPr wrap="square" rtlCol="0">
            <a:spAutoFit/>
          </a:bodyPr>
          <a:lstStyle/>
          <a:p>
            <a:pPr defTabSz="457200"/>
            <a:r>
              <a:rPr lang="en-US" sz="3000" dirty="0">
                <a:solidFill>
                  <a:prstClr val="white"/>
                </a:solidFill>
              </a:rPr>
              <a:t>Matthew 28:18-20, “And Jesus came up and 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a:t>
            </a:r>
          </a:p>
        </p:txBody>
      </p:sp>
    </p:spTree>
    <p:extLst>
      <p:ext uri="{BB962C8B-B14F-4D97-AF65-F5344CB8AC3E}">
        <p14:creationId xmlns:p14="http://schemas.microsoft.com/office/powerpoint/2010/main" val="4260692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F465-9A29-4D0B-947A-571947643F93}"/>
              </a:ext>
            </a:extLst>
          </p:cNvPr>
          <p:cNvSpPr>
            <a:spLocks noGrp="1"/>
          </p:cNvSpPr>
          <p:nvPr>
            <p:ph type="title"/>
          </p:nvPr>
        </p:nvSpPr>
        <p:spPr/>
        <p:txBody>
          <a:bodyPr/>
          <a:lstStyle/>
          <a:p>
            <a:pPr algn="ctr"/>
            <a:r>
              <a:rPr lang="en-US" dirty="0"/>
              <a:t>10.) </a:t>
            </a:r>
            <a:br>
              <a:rPr lang="en-US" dirty="0"/>
            </a:br>
            <a:br>
              <a:rPr lang="en-US" dirty="0"/>
            </a:br>
            <a:r>
              <a:rPr lang="en-US" dirty="0"/>
              <a:t>Strive for Leadership</a:t>
            </a:r>
          </a:p>
        </p:txBody>
      </p:sp>
      <p:sp>
        <p:nvSpPr>
          <p:cNvPr id="4" name="TextBox 3">
            <a:extLst>
              <a:ext uri="{FF2B5EF4-FFF2-40B4-BE49-F238E27FC236}">
                <a16:creationId xmlns:a16="http://schemas.microsoft.com/office/drawing/2014/main" id="{B9218679-E325-4D38-A495-806409E1B2D4}"/>
              </a:ext>
            </a:extLst>
          </p:cNvPr>
          <p:cNvSpPr txBox="1"/>
          <p:nvPr/>
        </p:nvSpPr>
        <p:spPr>
          <a:xfrm>
            <a:off x="2877013" y="2454935"/>
            <a:ext cx="5843239" cy="1938992"/>
          </a:xfrm>
          <a:prstGeom prst="rect">
            <a:avLst/>
          </a:prstGeom>
          <a:noFill/>
        </p:spPr>
        <p:txBody>
          <a:bodyPr wrap="square" rtlCol="0">
            <a:spAutoFit/>
          </a:bodyPr>
          <a:lstStyle/>
          <a:p>
            <a:pPr defTabSz="457200"/>
            <a:r>
              <a:rPr lang="en-US" sz="3000" dirty="0">
                <a:solidFill>
                  <a:prstClr val="white"/>
                </a:solidFill>
              </a:rPr>
              <a:t>Hebrews 13:17, “Obey your leaders and submit to them, for they keep watch over your souls as those who will give an account.”</a:t>
            </a:r>
          </a:p>
        </p:txBody>
      </p:sp>
    </p:spTree>
    <p:extLst>
      <p:ext uri="{BB962C8B-B14F-4D97-AF65-F5344CB8AC3E}">
        <p14:creationId xmlns:p14="http://schemas.microsoft.com/office/powerpoint/2010/main" val="328268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CC1F2B7-9810-4A60-9015-C51EA7CCA6B1}"/>
              </a:ext>
            </a:extLst>
          </p:cNvPr>
          <p:cNvPicPr>
            <a:picLocks noChangeAspect="1"/>
          </p:cNvPicPr>
          <p:nvPr/>
        </p:nvPicPr>
        <p:blipFill>
          <a:blip r:embed="rId2"/>
          <a:stretch>
            <a:fillRect/>
          </a:stretch>
        </p:blipFill>
        <p:spPr>
          <a:xfrm>
            <a:off x="548444" y="1839952"/>
            <a:ext cx="3770115" cy="3356516"/>
          </a:xfrm>
          <a:prstGeom prst="rect">
            <a:avLst/>
          </a:prstGeom>
        </p:spPr>
      </p:pic>
      <p:sp>
        <p:nvSpPr>
          <p:cNvPr id="3" name="TextBox 2">
            <a:extLst>
              <a:ext uri="{FF2B5EF4-FFF2-40B4-BE49-F238E27FC236}">
                <a16:creationId xmlns:a16="http://schemas.microsoft.com/office/drawing/2014/main" id="{1DDC6FFD-457A-4EB8-B8CC-736E7A309E62}"/>
              </a:ext>
            </a:extLst>
          </p:cNvPr>
          <p:cNvSpPr txBox="1"/>
          <p:nvPr/>
        </p:nvSpPr>
        <p:spPr>
          <a:xfrm>
            <a:off x="4734199" y="702054"/>
            <a:ext cx="3861357" cy="5632311"/>
          </a:xfrm>
          <a:prstGeom prst="rect">
            <a:avLst/>
          </a:prstGeom>
          <a:noFill/>
        </p:spPr>
        <p:txBody>
          <a:bodyPr wrap="square" rtlCol="0">
            <a:spAutoFit/>
          </a:bodyPr>
          <a:lstStyle/>
          <a:p>
            <a:pPr defTabSz="457200"/>
            <a:r>
              <a:rPr lang="en-US" sz="3000" b="1" dirty="0">
                <a:solidFill>
                  <a:prstClr val="white"/>
                </a:solidFill>
              </a:rPr>
              <a:t>Circular Firing Squad </a:t>
            </a:r>
            <a:r>
              <a:rPr lang="en-US" sz="3000" dirty="0">
                <a:solidFill>
                  <a:prstClr val="white"/>
                </a:solidFill>
              </a:rPr>
              <a:t>(N.) a political party or other group experiencing considerable disarray because the members are engaging in internal disputes and mutual recrimination. </a:t>
            </a:r>
          </a:p>
          <a:p>
            <a:pPr defTabSz="457200"/>
            <a:r>
              <a:rPr lang="en-US" sz="3000" dirty="0">
                <a:solidFill>
                  <a:prstClr val="white"/>
                </a:solidFill>
              </a:rPr>
              <a:t>   See also “finger-pointing, infighting…” </a:t>
            </a:r>
          </a:p>
          <a:p>
            <a:pPr defTabSz="457200"/>
            <a:r>
              <a:rPr lang="en-US" sz="3000" dirty="0">
                <a:solidFill>
                  <a:prstClr val="white"/>
                </a:solidFill>
                <a:latin typeface="Corbel" panose="020B0503020204020204"/>
              </a:rPr>
              <a:t>                     --Wiktionary</a:t>
            </a:r>
          </a:p>
        </p:txBody>
      </p:sp>
    </p:spTree>
    <p:extLst>
      <p:ext uri="{BB962C8B-B14F-4D97-AF65-F5344CB8AC3E}">
        <p14:creationId xmlns:p14="http://schemas.microsoft.com/office/powerpoint/2010/main" val="384848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CC1F2B7-9810-4A60-9015-C51EA7CCA6B1}"/>
              </a:ext>
            </a:extLst>
          </p:cNvPr>
          <p:cNvPicPr>
            <a:picLocks noChangeAspect="1"/>
          </p:cNvPicPr>
          <p:nvPr/>
        </p:nvPicPr>
        <p:blipFill>
          <a:blip r:embed="rId2"/>
          <a:stretch>
            <a:fillRect/>
          </a:stretch>
        </p:blipFill>
        <p:spPr>
          <a:xfrm>
            <a:off x="548444" y="1839952"/>
            <a:ext cx="3770115" cy="3356516"/>
          </a:xfrm>
          <a:prstGeom prst="rect">
            <a:avLst/>
          </a:prstGeom>
        </p:spPr>
      </p:pic>
      <p:sp>
        <p:nvSpPr>
          <p:cNvPr id="4" name="TextBox 3">
            <a:extLst>
              <a:ext uri="{FF2B5EF4-FFF2-40B4-BE49-F238E27FC236}">
                <a16:creationId xmlns:a16="http://schemas.microsoft.com/office/drawing/2014/main" id="{01C0BA27-8CB6-4AF5-AC1C-36DBEBF40979}"/>
              </a:ext>
            </a:extLst>
          </p:cNvPr>
          <p:cNvSpPr txBox="1"/>
          <p:nvPr/>
        </p:nvSpPr>
        <p:spPr>
          <a:xfrm>
            <a:off x="4678444" y="1997839"/>
            <a:ext cx="3917112" cy="2862322"/>
          </a:xfrm>
          <a:prstGeom prst="rect">
            <a:avLst/>
          </a:prstGeom>
          <a:noFill/>
        </p:spPr>
        <p:txBody>
          <a:bodyPr wrap="square" rtlCol="0">
            <a:spAutoFit/>
          </a:bodyPr>
          <a:lstStyle/>
          <a:p>
            <a:pPr defTabSz="457200"/>
            <a:r>
              <a:rPr lang="en-US" sz="3000" dirty="0">
                <a:solidFill>
                  <a:prstClr val="white"/>
                </a:solidFill>
              </a:rPr>
              <a:t>Galatians 5:15, “But if you bite and devour one another, take care that you are not consumed by one another.”</a:t>
            </a:r>
          </a:p>
        </p:txBody>
      </p:sp>
    </p:spTree>
    <p:extLst>
      <p:ext uri="{BB962C8B-B14F-4D97-AF65-F5344CB8AC3E}">
        <p14:creationId xmlns:p14="http://schemas.microsoft.com/office/powerpoint/2010/main" val="736615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F465-9A29-4D0B-947A-571947643F93}"/>
              </a:ext>
            </a:extLst>
          </p:cNvPr>
          <p:cNvSpPr>
            <a:spLocks noGrp="1"/>
          </p:cNvSpPr>
          <p:nvPr>
            <p:ph type="title"/>
          </p:nvPr>
        </p:nvSpPr>
        <p:spPr/>
        <p:txBody>
          <a:bodyPr/>
          <a:lstStyle/>
          <a:p>
            <a:pPr algn="ctr"/>
            <a:r>
              <a:rPr lang="en-US" dirty="0"/>
              <a:t>1.) </a:t>
            </a:r>
            <a:br>
              <a:rPr lang="en-US" dirty="0"/>
            </a:br>
            <a:br>
              <a:rPr lang="en-US" dirty="0"/>
            </a:br>
            <a:r>
              <a:rPr lang="en-US" dirty="0"/>
              <a:t>Check Your Sources</a:t>
            </a:r>
          </a:p>
        </p:txBody>
      </p:sp>
      <p:sp>
        <p:nvSpPr>
          <p:cNvPr id="4" name="TextBox 3">
            <a:extLst>
              <a:ext uri="{FF2B5EF4-FFF2-40B4-BE49-F238E27FC236}">
                <a16:creationId xmlns:a16="http://schemas.microsoft.com/office/drawing/2014/main" id="{B9218679-E325-4D38-A495-806409E1B2D4}"/>
              </a:ext>
            </a:extLst>
          </p:cNvPr>
          <p:cNvSpPr txBox="1"/>
          <p:nvPr/>
        </p:nvSpPr>
        <p:spPr>
          <a:xfrm>
            <a:off x="2865861" y="1123840"/>
            <a:ext cx="5843239" cy="1477328"/>
          </a:xfrm>
          <a:prstGeom prst="rect">
            <a:avLst/>
          </a:prstGeom>
          <a:noFill/>
        </p:spPr>
        <p:txBody>
          <a:bodyPr wrap="square" rtlCol="0">
            <a:spAutoFit/>
          </a:bodyPr>
          <a:lstStyle/>
          <a:p>
            <a:pPr defTabSz="457200"/>
            <a:r>
              <a:rPr lang="en-US" sz="3000" dirty="0">
                <a:solidFill>
                  <a:prstClr val="white"/>
                </a:solidFill>
              </a:rPr>
              <a:t>Proverbs 18:17, “the first one to plead his case seems right, until another comes and examines him.” </a:t>
            </a:r>
            <a:endParaRPr lang="en-US" sz="3000" dirty="0">
              <a:solidFill>
                <a:prstClr val="white"/>
              </a:solidFill>
              <a:latin typeface="Corbel" panose="020B0503020204020204"/>
            </a:endParaRPr>
          </a:p>
        </p:txBody>
      </p:sp>
      <p:sp>
        <p:nvSpPr>
          <p:cNvPr id="5" name="TextBox 4">
            <a:extLst>
              <a:ext uri="{FF2B5EF4-FFF2-40B4-BE49-F238E27FC236}">
                <a16:creationId xmlns:a16="http://schemas.microsoft.com/office/drawing/2014/main" id="{CB7F45B4-6B5F-4190-BF2D-5B64432E5529}"/>
              </a:ext>
            </a:extLst>
          </p:cNvPr>
          <p:cNvSpPr txBox="1"/>
          <p:nvPr/>
        </p:nvSpPr>
        <p:spPr>
          <a:xfrm>
            <a:off x="2865861" y="3952533"/>
            <a:ext cx="5843239" cy="1477328"/>
          </a:xfrm>
          <a:prstGeom prst="rect">
            <a:avLst/>
          </a:prstGeom>
          <a:noFill/>
        </p:spPr>
        <p:txBody>
          <a:bodyPr wrap="square" rtlCol="0">
            <a:spAutoFit/>
          </a:bodyPr>
          <a:lstStyle/>
          <a:p>
            <a:pPr defTabSz="457200"/>
            <a:r>
              <a:rPr lang="en-US" sz="3000" dirty="0">
                <a:solidFill>
                  <a:prstClr val="white"/>
                </a:solidFill>
              </a:rPr>
              <a:t>Proverbs 12:15, “the way of a fool is right in his own eyes, but a wise man is he who listens to counsel.” </a:t>
            </a:r>
            <a:endParaRPr lang="en-US" sz="3000" dirty="0">
              <a:solidFill>
                <a:prstClr val="white"/>
              </a:solidFill>
              <a:latin typeface="Corbel" panose="020B0503020204020204"/>
            </a:endParaRPr>
          </a:p>
        </p:txBody>
      </p:sp>
    </p:spTree>
    <p:extLst>
      <p:ext uri="{BB962C8B-B14F-4D97-AF65-F5344CB8AC3E}">
        <p14:creationId xmlns:p14="http://schemas.microsoft.com/office/powerpoint/2010/main" val="215020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F465-9A29-4D0B-947A-571947643F93}"/>
              </a:ext>
            </a:extLst>
          </p:cNvPr>
          <p:cNvSpPr>
            <a:spLocks noGrp="1"/>
          </p:cNvSpPr>
          <p:nvPr>
            <p:ph type="title"/>
          </p:nvPr>
        </p:nvSpPr>
        <p:spPr/>
        <p:txBody>
          <a:bodyPr/>
          <a:lstStyle/>
          <a:p>
            <a:pPr algn="ctr"/>
            <a:r>
              <a:rPr lang="en-US" dirty="0"/>
              <a:t>2.) </a:t>
            </a:r>
            <a:br>
              <a:rPr lang="en-US" dirty="0"/>
            </a:br>
            <a:br>
              <a:rPr lang="en-US" dirty="0"/>
            </a:br>
            <a:r>
              <a:rPr lang="en-US" dirty="0"/>
              <a:t>Be Reluctant to Speak in Absolute Terms</a:t>
            </a:r>
          </a:p>
        </p:txBody>
      </p:sp>
      <p:sp>
        <p:nvSpPr>
          <p:cNvPr id="4" name="TextBox 3">
            <a:extLst>
              <a:ext uri="{FF2B5EF4-FFF2-40B4-BE49-F238E27FC236}">
                <a16:creationId xmlns:a16="http://schemas.microsoft.com/office/drawing/2014/main" id="{B9218679-E325-4D38-A495-806409E1B2D4}"/>
              </a:ext>
            </a:extLst>
          </p:cNvPr>
          <p:cNvSpPr txBox="1"/>
          <p:nvPr/>
        </p:nvSpPr>
        <p:spPr>
          <a:xfrm>
            <a:off x="2932769" y="1531605"/>
            <a:ext cx="5843239" cy="3785652"/>
          </a:xfrm>
          <a:prstGeom prst="rect">
            <a:avLst/>
          </a:prstGeom>
          <a:noFill/>
        </p:spPr>
        <p:txBody>
          <a:bodyPr wrap="square" rtlCol="0">
            <a:spAutoFit/>
          </a:bodyPr>
          <a:lstStyle/>
          <a:p>
            <a:pPr defTabSz="457200"/>
            <a:r>
              <a:rPr lang="en-US" sz="3000" dirty="0">
                <a:solidFill>
                  <a:prstClr val="white"/>
                </a:solidFill>
              </a:rPr>
              <a:t>1 Timothy 1:6-7, “for some men, straying from these things, have turned aside to fruitless discussion, wanting to be teachers of the Law, even though they do not understand either what they are saying or the matters about which they make confident assertions.” </a:t>
            </a:r>
            <a:endParaRPr lang="en-US" sz="3000" dirty="0">
              <a:solidFill>
                <a:prstClr val="white"/>
              </a:solidFill>
              <a:latin typeface="Corbel" panose="020B0503020204020204"/>
            </a:endParaRPr>
          </a:p>
        </p:txBody>
      </p:sp>
    </p:spTree>
    <p:extLst>
      <p:ext uri="{BB962C8B-B14F-4D97-AF65-F5344CB8AC3E}">
        <p14:creationId xmlns:p14="http://schemas.microsoft.com/office/powerpoint/2010/main" val="3940851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F465-9A29-4D0B-947A-571947643F93}"/>
              </a:ext>
            </a:extLst>
          </p:cNvPr>
          <p:cNvSpPr>
            <a:spLocks noGrp="1"/>
          </p:cNvSpPr>
          <p:nvPr>
            <p:ph type="title"/>
          </p:nvPr>
        </p:nvSpPr>
        <p:spPr/>
        <p:txBody>
          <a:bodyPr/>
          <a:lstStyle/>
          <a:p>
            <a:pPr algn="ctr"/>
            <a:r>
              <a:rPr lang="en-US" dirty="0"/>
              <a:t>3.) </a:t>
            </a:r>
            <a:br>
              <a:rPr lang="en-US" dirty="0"/>
            </a:br>
            <a:br>
              <a:rPr lang="en-US" dirty="0"/>
            </a:br>
            <a:r>
              <a:rPr lang="en-US" dirty="0"/>
              <a:t>Don’t Use Rash Words</a:t>
            </a:r>
          </a:p>
        </p:txBody>
      </p:sp>
      <p:sp>
        <p:nvSpPr>
          <p:cNvPr id="4" name="TextBox 3">
            <a:extLst>
              <a:ext uri="{FF2B5EF4-FFF2-40B4-BE49-F238E27FC236}">
                <a16:creationId xmlns:a16="http://schemas.microsoft.com/office/drawing/2014/main" id="{B9218679-E325-4D38-A495-806409E1B2D4}"/>
              </a:ext>
            </a:extLst>
          </p:cNvPr>
          <p:cNvSpPr txBox="1"/>
          <p:nvPr/>
        </p:nvSpPr>
        <p:spPr>
          <a:xfrm>
            <a:off x="2932769" y="1208220"/>
            <a:ext cx="5843239" cy="4708981"/>
          </a:xfrm>
          <a:prstGeom prst="rect">
            <a:avLst/>
          </a:prstGeom>
          <a:noFill/>
        </p:spPr>
        <p:txBody>
          <a:bodyPr wrap="square" rtlCol="0">
            <a:spAutoFit/>
          </a:bodyPr>
          <a:lstStyle/>
          <a:p>
            <a:pPr defTabSz="457200"/>
            <a:r>
              <a:rPr lang="en-US" sz="3000" dirty="0">
                <a:solidFill>
                  <a:prstClr val="white"/>
                </a:solidFill>
              </a:rPr>
              <a:t>Psalm 141:3, “Set a guard, O Lord, over my mouth; keep watch over the door of my lips.”</a:t>
            </a:r>
          </a:p>
          <a:p>
            <a:pPr defTabSz="457200"/>
            <a:endParaRPr lang="en-US" sz="3000" dirty="0">
              <a:solidFill>
                <a:prstClr val="white"/>
              </a:solidFill>
            </a:endParaRPr>
          </a:p>
          <a:p>
            <a:pPr defTabSz="457200"/>
            <a:r>
              <a:rPr lang="en-US" sz="3000" dirty="0">
                <a:solidFill>
                  <a:prstClr val="white"/>
                </a:solidFill>
              </a:rPr>
              <a:t>Read Proverbs 14:29-30, “He who is slow to anger has great under-standing, but he who is quick-tempered exalts folly. A tranquil heart is life to the body, but passion is rottenness to the bones.” </a:t>
            </a:r>
          </a:p>
        </p:txBody>
      </p:sp>
    </p:spTree>
    <p:extLst>
      <p:ext uri="{BB962C8B-B14F-4D97-AF65-F5344CB8AC3E}">
        <p14:creationId xmlns:p14="http://schemas.microsoft.com/office/powerpoint/2010/main" val="1293904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F465-9A29-4D0B-947A-571947643F93}"/>
              </a:ext>
            </a:extLst>
          </p:cNvPr>
          <p:cNvSpPr>
            <a:spLocks noGrp="1"/>
          </p:cNvSpPr>
          <p:nvPr>
            <p:ph type="title"/>
          </p:nvPr>
        </p:nvSpPr>
        <p:spPr/>
        <p:txBody>
          <a:bodyPr/>
          <a:lstStyle/>
          <a:p>
            <a:pPr algn="ctr"/>
            <a:r>
              <a:rPr lang="en-US" dirty="0"/>
              <a:t>3.) </a:t>
            </a:r>
            <a:br>
              <a:rPr lang="en-US" dirty="0"/>
            </a:br>
            <a:br>
              <a:rPr lang="en-US" dirty="0"/>
            </a:br>
            <a:r>
              <a:rPr lang="en-US" dirty="0"/>
              <a:t>Don’t Use Rash Words</a:t>
            </a:r>
          </a:p>
        </p:txBody>
      </p:sp>
      <p:sp>
        <p:nvSpPr>
          <p:cNvPr id="4" name="TextBox 3">
            <a:extLst>
              <a:ext uri="{FF2B5EF4-FFF2-40B4-BE49-F238E27FC236}">
                <a16:creationId xmlns:a16="http://schemas.microsoft.com/office/drawing/2014/main" id="{B9218679-E325-4D38-A495-806409E1B2D4}"/>
              </a:ext>
            </a:extLst>
          </p:cNvPr>
          <p:cNvSpPr txBox="1"/>
          <p:nvPr/>
        </p:nvSpPr>
        <p:spPr>
          <a:xfrm>
            <a:off x="2943919" y="377443"/>
            <a:ext cx="5843239" cy="6093976"/>
          </a:xfrm>
          <a:prstGeom prst="rect">
            <a:avLst/>
          </a:prstGeom>
          <a:noFill/>
        </p:spPr>
        <p:txBody>
          <a:bodyPr wrap="square" rtlCol="0">
            <a:spAutoFit/>
          </a:bodyPr>
          <a:lstStyle/>
          <a:p>
            <a:pPr defTabSz="457200"/>
            <a:r>
              <a:rPr lang="en-US" sz="3000" dirty="0">
                <a:solidFill>
                  <a:prstClr val="white"/>
                </a:solidFill>
              </a:rPr>
              <a:t>Romans 12:16-18, “Be of the same mind toward one another; do not be haughty in mind, but associate with the lowly. Do not be wise in your own estimation. Never pay back evil for evil to anyone… If possible, so far as it depends on you, be at peace with all men.</a:t>
            </a:r>
          </a:p>
          <a:p>
            <a:pPr defTabSz="457200"/>
            <a:endParaRPr lang="en-US" sz="3000" dirty="0">
              <a:solidFill>
                <a:prstClr val="white"/>
              </a:solidFill>
            </a:endParaRPr>
          </a:p>
          <a:p>
            <a:pPr defTabSz="457200"/>
            <a:r>
              <a:rPr lang="en-US" sz="3000" dirty="0">
                <a:solidFill>
                  <a:prstClr val="white"/>
                </a:solidFill>
              </a:rPr>
              <a:t>Proverbs 19:11, “a man’s discretion makes him slow to anger, and it is his glory to overlook a transgression.” </a:t>
            </a:r>
            <a:endParaRPr lang="en-US" sz="3000" dirty="0">
              <a:solidFill>
                <a:prstClr val="white"/>
              </a:solidFill>
              <a:latin typeface="Corbel" panose="020B0503020204020204"/>
            </a:endParaRPr>
          </a:p>
        </p:txBody>
      </p:sp>
    </p:spTree>
    <p:extLst>
      <p:ext uri="{BB962C8B-B14F-4D97-AF65-F5344CB8AC3E}">
        <p14:creationId xmlns:p14="http://schemas.microsoft.com/office/powerpoint/2010/main" val="755405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F465-9A29-4D0B-947A-571947643F93}"/>
              </a:ext>
            </a:extLst>
          </p:cNvPr>
          <p:cNvSpPr>
            <a:spLocks noGrp="1"/>
          </p:cNvSpPr>
          <p:nvPr>
            <p:ph type="title"/>
          </p:nvPr>
        </p:nvSpPr>
        <p:spPr/>
        <p:txBody>
          <a:bodyPr/>
          <a:lstStyle/>
          <a:p>
            <a:pPr algn="ctr"/>
            <a:r>
              <a:rPr lang="en-US" dirty="0"/>
              <a:t>4.) </a:t>
            </a:r>
            <a:br>
              <a:rPr lang="en-US" dirty="0"/>
            </a:br>
            <a:br>
              <a:rPr lang="en-US" dirty="0"/>
            </a:br>
            <a:r>
              <a:rPr lang="en-US" dirty="0"/>
              <a:t>Target the Real Enemy: Satan</a:t>
            </a:r>
          </a:p>
        </p:txBody>
      </p:sp>
      <p:sp>
        <p:nvSpPr>
          <p:cNvPr id="4" name="TextBox 3">
            <a:extLst>
              <a:ext uri="{FF2B5EF4-FFF2-40B4-BE49-F238E27FC236}">
                <a16:creationId xmlns:a16="http://schemas.microsoft.com/office/drawing/2014/main" id="{B9218679-E325-4D38-A495-806409E1B2D4}"/>
              </a:ext>
            </a:extLst>
          </p:cNvPr>
          <p:cNvSpPr txBox="1"/>
          <p:nvPr/>
        </p:nvSpPr>
        <p:spPr>
          <a:xfrm>
            <a:off x="2899315" y="608275"/>
            <a:ext cx="5843239" cy="5632311"/>
          </a:xfrm>
          <a:prstGeom prst="rect">
            <a:avLst/>
          </a:prstGeom>
          <a:noFill/>
        </p:spPr>
        <p:txBody>
          <a:bodyPr wrap="square" rtlCol="0">
            <a:spAutoFit/>
          </a:bodyPr>
          <a:lstStyle/>
          <a:p>
            <a:pPr defTabSz="457200"/>
            <a:r>
              <a:rPr lang="en-US" sz="3000" dirty="0">
                <a:solidFill>
                  <a:prstClr val="white"/>
                </a:solidFill>
              </a:rPr>
              <a:t>2 Timothy 2:24-26, “The Lord’s bond-servant must not be quarrelsome, but be kind to all, able to teach, patient when wronged, with gentleness correcting those who are in opposition, if perhaps God may grant them repentance leading to the knowledge of the truth, and they may come to their senses and escape from the snare of the devil, having been held captive by him to do his will.”</a:t>
            </a:r>
          </a:p>
        </p:txBody>
      </p:sp>
    </p:spTree>
    <p:extLst>
      <p:ext uri="{BB962C8B-B14F-4D97-AF65-F5344CB8AC3E}">
        <p14:creationId xmlns:p14="http://schemas.microsoft.com/office/powerpoint/2010/main" val="4177987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F465-9A29-4D0B-947A-571947643F93}"/>
              </a:ext>
            </a:extLst>
          </p:cNvPr>
          <p:cNvSpPr>
            <a:spLocks noGrp="1"/>
          </p:cNvSpPr>
          <p:nvPr>
            <p:ph type="title"/>
          </p:nvPr>
        </p:nvSpPr>
        <p:spPr/>
        <p:txBody>
          <a:bodyPr/>
          <a:lstStyle/>
          <a:p>
            <a:pPr algn="ctr"/>
            <a:r>
              <a:rPr lang="en-US" dirty="0"/>
              <a:t>5.) </a:t>
            </a:r>
            <a:br>
              <a:rPr lang="en-US" dirty="0"/>
            </a:br>
            <a:br>
              <a:rPr lang="en-US" dirty="0"/>
            </a:br>
            <a:r>
              <a:rPr lang="en-US" dirty="0"/>
              <a:t>Don’t Stage a Walk Out</a:t>
            </a:r>
          </a:p>
        </p:txBody>
      </p:sp>
      <p:sp>
        <p:nvSpPr>
          <p:cNvPr id="4" name="TextBox 3">
            <a:extLst>
              <a:ext uri="{FF2B5EF4-FFF2-40B4-BE49-F238E27FC236}">
                <a16:creationId xmlns:a16="http://schemas.microsoft.com/office/drawing/2014/main" id="{B9218679-E325-4D38-A495-806409E1B2D4}"/>
              </a:ext>
            </a:extLst>
          </p:cNvPr>
          <p:cNvSpPr txBox="1"/>
          <p:nvPr/>
        </p:nvSpPr>
        <p:spPr>
          <a:xfrm>
            <a:off x="2955071" y="2685767"/>
            <a:ext cx="5843239" cy="1477328"/>
          </a:xfrm>
          <a:prstGeom prst="rect">
            <a:avLst/>
          </a:prstGeom>
          <a:noFill/>
        </p:spPr>
        <p:txBody>
          <a:bodyPr wrap="square" rtlCol="0">
            <a:spAutoFit/>
          </a:bodyPr>
          <a:lstStyle/>
          <a:p>
            <a:pPr defTabSz="457200"/>
            <a:r>
              <a:rPr lang="en-US" sz="3000" dirty="0">
                <a:solidFill>
                  <a:prstClr val="white"/>
                </a:solidFill>
              </a:rPr>
              <a:t>Proverbs 15:1 “a gentle answer turns away wrath, but a harsh   word stirs up anger.” </a:t>
            </a:r>
          </a:p>
        </p:txBody>
      </p:sp>
    </p:spTree>
    <p:extLst>
      <p:ext uri="{BB962C8B-B14F-4D97-AF65-F5344CB8AC3E}">
        <p14:creationId xmlns:p14="http://schemas.microsoft.com/office/powerpoint/2010/main" val="108281276"/>
      </p:ext>
    </p:extLst>
  </p:cSld>
  <p:clrMapOvr>
    <a:masterClrMapping/>
  </p:clrMapOvr>
</p:sld>
</file>

<file path=ppt/theme/theme1.xml><?xml version="1.0" encoding="utf-8"?>
<a:theme xmlns:a="http://schemas.openxmlformats.org/drawingml/2006/main" name="Fra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otalTime>1719</TotalTime>
  <Words>748</Words>
  <Application>Microsoft Office PowerPoint</Application>
  <PresentationFormat>On-screen Show (4:3)</PresentationFormat>
  <Paragraphs>31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Corbel</vt:lpstr>
      <vt:lpstr>Wingdings 2</vt:lpstr>
      <vt:lpstr>Frame</vt:lpstr>
      <vt:lpstr>PowerPoint Presentation</vt:lpstr>
      <vt:lpstr>PowerPoint Presentation</vt:lpstr>
      <vt:lpstr>PowerPoint Presentation</vt:lpstr>
      <vt:lpstr>1.)   Check Your Sources</vt:lpstr>
      <vt:lpstr>2.)   Be Reluctant to Speak in Absolute Terms</vt:lpstr>
      <vt:lpstr>3.)   Don’t Use Rash Words</vt:lpstr>
      <vt:lpstr>3.)   Don’t Use Rash Words</vt:lpstr>
      <vt:lpstr>4.)   Target the Real Enemy: Satan</vt:lpstr>
      <vt:lpstr>5.)   Don’t Stage a Walk Out</vt:lpstr>
      <vt:lpstr>6.)  Speak Openly, Not in Parties</vt:lpstr>
      <vt:lpstr>7.)   Meditate Upon the Example of Jesus</vt:lpstr>
      <vt:lpstr>8.)  Pursue Peace</vt:lpstr>
      <vt:lpstr>9.)   Remember the Mission</vt:lpstr>
      <vt:lpstr>10.)   Strive for Leadership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John Guzzetta</cp:lastModifiedBy>
  <cp:revision>8</cp:revision>
  <dcterms:created xsi:type="dcterms:W3CDTF">2020-08-28T22:42:46Z</dcterms:created>
  <dcterms:modified xsi:type="dcterms:W3CDTF">2020-09-19T17:11:05Z</dcterms:modified>
</cp:coreProperties>
</file>